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0"/>
  </p:notesMasterIdLst>
  <p:sldIdLst>
    <p:sldId id="19388" r:id="rId2"/>
    <p:sldId id="19360" r:id="rId3"/>
    <p:sldId id="19387" r:id="rId4"/>
    <p:sldId id="19371" r:id="rId5"/>
    <p:sldId id="3197" r:id="rId6"/>
    <p:sldId id="19363" r:id="rId7"/>
    <p:sldId id="19389" r:id="rId8"/>
    <p:sldId id="19365" r:id="rId9"/>
    <p:sldId id="19367" r:id="rId10"/>
    <p:sldId id="19368" r:id="rId11"/>
    <p:sldId id="19369" r:id="rId12"/>
    <p:sldId id="19377" r:id="rId13"/>
    <p:sldId id="19376" r:id="rId14"/>
    <p:sldId id="19381" r:id="rId15"/>
    <p:sldId id="19370" r:id="rId16"/>
    <p:sldId id="19378" r:id="rId17"/>
    <p:sldId id="19379" r:id="rId18"/>
    <p:sldId id="19386"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28">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9900"/>
    <a:srgbClr val="00C8E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p:normalViewPr>
  <p:slideViewPr>
    <p:cSldViewPr snapToGrid="0">
      <p:cViewPr>
        <p:scale>
          <a:sx n="75" d="100"/>
          <a:sy n="75" d="100"/>
        </p:scale>
        <p:origin x="-450" y="-78"/>
      </p:cViewPr>
      <p:guideLst>
        <p:guide orient="horz" pos="2128"/>
        <p:guide pos="383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CE73D-838E-42BF-B91E-E5A400D0A244}" type="datetimeFigureOut">
              <a:rPr lang="zh-CN" altLang="en-US" smtClean="0"/>
              <a:pPr/>
              <a:t>2020/10/29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768D3-05FD-4D72-B2F4-EA669B7EA10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4</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 xmlns:p14="http://schemas.microsoft.com/office/powerpoint/2010/main" val="222445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13</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 xmlns:p14="http://schemas.microsoft.com/office/powerpoint/2010/main" val="61170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14</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 xmlns:p14="http://schemas.microsoft.com/office/powerpoint/2010/main" val="195354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15</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 xmlns:p14="http://schemas.microsoft.com/office/powerpoint/2010/main" val="74410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16</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 xmlns:p14="http://schemas.microsoft.com/office/powerpoint/2010/main" val="3619591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17</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 xmlns:p14="http://schemas.microsoft.com/office/powerpoint/2010/main" val="163414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5</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6</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 xmlns:p14="http://schemas.microsoft.com/office/powerpoint/2010/main" val="415056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7</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 xmlns:p14="http://schemas.microsoft.com/office/powerpoint/2010/main" val="415056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8</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 xmlns:p14="http://schemas.microsoft.com/office/powerpoint/2010/main" val="3791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9</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 xmlns:p14="http://schemas.microsoft.com/office/powerpoint/2010/main" val="29115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10</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 xmlns:p14="http://schemas.microsoft.com/office/powerpoint/2010/main" val="4047213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11</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 xmlns:p14="http://schemas.microsoft.com/office/powerpoint/2010/main" val="1559299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8492C4-473B-4884-9882-18225C6ED146}" type="slidenum">
              <a:rPr kumimoji="0"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12</a:t>
            </a:fld>
            <a:endParaRPr kumimoji="0" lang="zh-CN" altLang="en-US" sz="1200" b="0" i="0" u="none" strike="noStrike" kern="1200" cap="none" spc="0" normalizeH="0" baseline="0" noProof="1">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 xmlns:p14="http://schemas.microsoft.com/office/powerpoint/2010/main" val="416348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156C02-6AC0-4150-BF14-3C2902387D77}" type="datetimeFigureOut">
              <a:rPr lang="zh-CN" altLang="en-US"/>
              <a:pPr>
                <a:defRPr/>
              </a:pPr>
              <a:t>2020/10/29</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87B9ED6-FA7E-4333-AD61-EE26BDBEFB97}" type="slidenum">
              <a:rPr altLang="en-US"/>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advClick="0" advTm="5000">
        <p:randomBar dir="vert"/>
      </p:transition>
    </mc:Choice>
    <mc:Fallback>
      <p:transition advClick="0" advTm="5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E00D82-2001-449E-AD90-3BB6FC1EF930}" type="datetimeFigureOut">
              <a:rPr lang="zh-CN" altLang="en-US"/>
              <a:pPr>
                <a:defRPr/>
              </a:pPr>
              <a:t>2020/10/29</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CB47F294-569F-46BE-9414-D1C28A8AC9F5}" type="slidenum">
              <a:rPr altLang="en-US"/>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advClick="0" advTm="5000">
        <p:randomBar dir="vert"/>
      </p:transition>
    </mc:Choice>
    <mc:Fallback>
      <p:transition advClick="0" advTm="5000">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4"/>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543560" indent="0" algn="ctr">
              <a:buNone/>
              <a:defRPr>
                <a:solidFill>
                  <a:schemeClr val="tx1">
                    <a:tint val="75000"/>
                  </a:schemeClr>
                </a:solidFill>
              </a:defRPr>
            </a:lvl2pPr>
            <a:lvl3pPr marL="1086485" indent="0" algn="ctr">
              <a:buNone/>
              <a:defRPr>
                <a:solidFill>
                  <a:schemeClr val="tx1">
                    <a:tint val="75000"/>
                  </a:schemeClr>
                </a:solidFill>
              </a:defRPr>
            </a:lvl3pPr>
            <a:lvl4pPr marL="1630045" indent="0" algn="ctr">
              <a:buNone/>
              <a:defRPr>
                <a:solidFill>
                  <a:schemeClr val="tx1">
                    <a:tint val="75000"/>
                  </a:schemeClr>
                </a:solidFill>
              </a:defRPr>
            </a:lvl4pPr>
            <a:lvl5pPr marL="2173605" indent="0" algn="ctr">
              <a:buNone/>
              <a:defRPr>
                <a:solidFill>
                  <a:schemeClr val="tx1">
                    <a:tint val="75000"/>
                  </a:schemeClr>
                </a:solidFill>
              </a:defRPr>
            </a:lvl5pPr>
            <a:lvl6pPr marL="2716530" indent="0" algn="ctr">
              <a:buNone/>
              <a:defRPr>
                <a:solidFill>
                  <a:schemeClr val="tx1">
                    <a:tint val="75000"/>
                  </a:schemeClr>
                </a:solidFill>
              </a:defRPr>
            </a:lvl6pPr>
            <a:lvl7pPr marL="3260090" indent="0" algn="ctr">
              <a:buNone/>
              <a:defRPr>
                <a:solidFill>
                  <a:schemeClr val="tx1">
                    <a:tint val="75000"/>
                  </a:schemeClr>
                </a:solidFill>
              </a:defRPr>
            </a:lvl7pPr>
            <a:lvl8pPr marL="3803650" indent="0" algn="ctr">
              <a:buNone/>
              <a:defRPr>
                <a:solidFill>
                  <a:schemeClr val="tx1">
                    <a:tint val="75000"/>
                  </a:schemeClr>
                </a:solidFill>
              </a:defRPr>
            </a:lvl8pPr>
            <a:lvl9pPr marL="434657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advClick="0" advTm="5000">
        <p:randomBar dir="vert"/>
      </p:transition>
    </mc:Choice>
    <mc:Fallback>
      <p:transition advClick="0" advTm="5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E6B0420-AC59-45D1-A2AC-466631A5733A}" type="datetimeFigureOut">
              <a:rPr lang="zh-CN" altLang="en-US" smtClean="0"/>
              <a:pPr/>
              <a:t>2020/10/29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6B6631-040D-4EFF-B150-0671E3D63FE8}" type="slidenum">
              <a:rPr lang="zh-CN" altLang="en-US" smtClean="0"/>
              <a:pPr/>
              <a:t>‹#›</a:t>
            </a:fld>
            <a:endParaRPr lang="zh-CN" altLang="en-US"/>
          </a:p>
        </p:txBody>
      </p:sp>
    </p:spTree>
    <p:extLst>
      <p:ext uri="{BB962C8B-B14F-4D97-AF65-F5344CB8AC3E}">
        <p14:creationId xmlns="" xmlns:p14="http://schemas.microsoft.com/office/powerpoint/2010/main" val="1476230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rgbClr val="0D2A4D"/>
            </a:gs>
            <a:gs pos="97000">
              <a:srgbClr val="000F2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390" y="365781"/>
            <a:ext cx="10515224" cy="1324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3898" tIns="31949" rIns="63898" bIns="31949" numCol="1" anchor="ctr" anchorCtr="0" compatLnSpc="1"/>
          <a:lstStyle/>
          <a:p>
            <a:pPr lvl="0"/>
            <a:r>
              <a:rPr lang="zh-CN" altLang="en-US" noProof="1"/>
              <a:t>单击此处编辑母版标题样式</a:t>
            </a:r>
            <a:endParaRPr lang="zh-CN" noProof="1"/>
          </a:p>
        </p:txBody>
      </p:sp>
      <p:sp>
        <p:nvSpPr>
          <p:cNvPr id="1027" name="Text Placeholder 2"/>
          <p:cNvSpPr>
            <a:spLocks noGrp="1"/>
          </p:cNvSpPr>
          <p:nvPr>
            <p:ph type="body" idx="1"/>
          </p:nvPr>
        </p:nvSpPr>
        <p:spPr bwMode="auto">
          <a:xfrm>
            <a:off x="838390" y="1825891"/>
            <a:ext cx="10515224" cy="4351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3898" tIns="31949" rIns="63898" bIns="31949" numCol="1" anchor="t" anchorCtr="0" compatLnSpc="1"/>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CN" noProof="1"/>
          </a:p>
        </p:txBody>
      </p:sp>
      <p:sp>
        <p:nvSpPr>
          <p:cNvPr id="4" name="Date Placeholder 3"/>
          <p:cNvSpPr>
            <a:spLocks noGrp="1"/>
          </p:cNvSpPr>
          <p:nvPr>
            <p:ph type="dt" sz="half" idx="2"/>
          </p:nvPr>
        </p:nvSpPr>
        <p:spPr>
          <a:xfrm>
            <a:off x="838389" y="6356747"/>
            <a:ext cx="2742448" cy="364275"/>
          </a:xfrm>
          <a:prstGeom prst="rect">
            <a:avLst/>
          </a:prstGeom>
        </p:spPr>
        <p:txBody>
          <a:bodyPr vert="horz" lIns="63898" tIns="31949" rIns="63898" bIns="31949" rtlCol="0" anchor="ctr"/>
          <a:lstStyle>
            <a:lvl1pPr algn="l" eaLnBrk="1" hangingPunct="1">
              <a:defRPr sz="1220" noProof="1" smtClean="0">
                <a:solidFill>
                  <a:schemeClr val="tx1">
                    <a:tint val="75000"/>
                  </a:schemeClr>
                </a:solidFill>
              </a:defRPr>
            </a:lvl1pPr>
          </a:lstStyle>
          <a:p>
            <a:pPr>
              <a:defRPr/>
            </a:pPr>
            <a:fld id="{63A56D01-2764-4F3F-81D1-FEDBA43AD549}" type="datetimeFigureOut">
              <a:rPr lang="zh-CN" altLang="en-US"/>
              <a:pPr>
                <a:defRPr/>
              </a:pPr>
              <a:t>2020/10/29</a:t>
            </a:fld>
            <a:endParaRPr lang="zh-CN" altLang="en-US"/>
          </a:p>
        </p:txBody>
      </p:sp>
      <p:sp>
        <p:nvSpPr>
          <p:cNvPr id="5" name="Footer Placeholder 4"/>
          <p:cNvSpPr>
            <a:spLocks noGrp="1"/>
          </p:cNvSpPr>
          <p:nvPr>
            <p:ph type="ftr" sz="quarter" idx="3"/>
          </p:nvPr>
        </p:nvSpPr>
        <p:spPr>
          <a:xfrm>
            <a:off x="4038412" y="6356747"/>
            <a:ext cx="4115177" cy="364275"/>
          </a:xfrm>
          <a:prstGeom prst="rect">
            <a:avLst/>
          </a:prstGeom>
        </p:spPr>
        <p:txBody>
          <a:bodyPr vert="horz" lIns="63898" tIns="31949" rIns="63898" bIns="31949" rtlCol="0" anchor="ctr"/>
          <a:lstStyle>
            <a:lvl1pPr algn="ctr" eaLnBrk="1" hangingPunct="1">
              <a:defRPr sz="1220" noProof="1">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1166" y="6356747"/>
            <a:ext cx="2742448" cy="364275"/>
          </a:xfrm>
          <a:prstGeom prst="rect">
            <a:avLst/>
          </a:prstGeom>
        </p:spPr>
        <p:txBody>
          <a:bodyPr vert="horz" wrap="square" lIns="63898" tIns="31949" rIns="63898" bIns="31949" numCol="1" anchor="ctr" anchorCtr="0" compatLnSpc="1"/>
          <a:lstStyle>
            <a:lvl1pPr algn="r" eaLnBrk="1" hangingPunct="1">
              <a:defRPr sz="1085" noProof="1">
                <a:solidFill>
                  <a:srgbClr val="898989"/>
                </a:solidFill>
              </a:defRPr>
            </a:lvl1pPr>
          </a:lstStyle>
          <a:p>
            <a:fld id="{481A012C-3782-4128-B36B-91F05AF1EE8F}" type="slidenum">
              <a:rPr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mc:Choice xmlns="" xmlns:p14="http://schemas.microsoft.com/office/powerpoint/2010/main" Requires="p14">
      <p:transition p14:dur="250" advClick="0" advTm="5000">
        <p:randomBar dir="vert"/>
      </p:transition>
    </mc:Choice>
    <mc:Fallback>
      <p:transition advClick="0" advTm="5000">
        <p:randomBar dir="vert"/>
      </p:transition>
    </mc:Fallback>
  </mc:AlternateContent>
  <p:txStyles>
    <p:titleStyle>
      <a:lvl1pPr algn="l" defTabSz="911860" rtl="0" eaLnBrk="0" fontAlgn="base" hangingPunct="0">
        <a:lnSpc>
          <a:spcPct val="90000"/>
        </a:lnSpc>
        <a:spcBef>
          <a:spcPct val="0"/>
        </a:spcBef>
        <a:spcAft>
          <a:spcPct val="0"/>
        </a:spcAft>
        <a:defRPr sz="4335" kern="1200">
          <a:solidFill>
            <a:schemeClr val="tx1"/>
          </a:solidFill>
          <a:latin typeface="+mj-lt"/>
          <a:ea typeface="+mj-ea"/>
          <a:cs typeface="+mj-cs"/>
        </a:defRPr>
      </a:lvl1pPr>
      <a:lvl2pPr algn="l" defTabSz="911860" rtl="0" eaLnBrk="0" fontAlgn="base" hangingPunct="0">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2pPr>
      <a:lvl3pPr algn="l" defTabSz="911860" rtl="0" eaLnBrk="0" fontAlgn="base" hangingPunct="0">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3pPr>
      <a:lvl4pPr algn="l" defTabSz="911860" rtl="0" eaLnBrk="0" fontAlgn="base" hangingPunct="0">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4pPr>
      <a:lvl5pPr algn="l" defTabSz="911860" rtl="0" eaLnBrk="0" fontAlgn="base" hangingPunct="0">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5pPr>
      <a:lvl6pPr marL="432435" algn="l" defTabSz="911860" rtl="0" fontAlgn="base">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6pPr>
      <a:lvl7pPr marL="865505" algn="l" defTabSz="911860" rtl="0" fontAlgn="base">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7pPr>
      <a:lvl8pPr marL="1297940" algn="l" defTabSz="911860" rtl="0" fontAlgn="base">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8pPr>
      <a:lvl9pPr marL="1731010" algn="l" defTabSz="911860" rtl="0" fontAlgn="base">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9pPr>
    </p:titleStyle>
    <p:bodyStyle>
      <a:lvl1pPr marL="228600" indent="-228600" algn="l" defTabSz="911860" rtl="0" eaLnBrk="0" fontAlgn="base" hangingPunct="0">
        <a:lnSpc>
          <a:spcPct val="90000"/>
        </a:lnSpc>
        <a:spcBef>
          <a:spcPts val="995"/>
        </a:spcBef>
        <a:spcAft>
          <a:spcPct val="0"/>
        </a:spcAft>
        <a:buFont typeface="Arial" panose="020B0604020202020204" pitchFamily="34" charset="0"/>
        <a:buChar char="•"/>
        <a:defRPr sz="2710" kern="1200">
          <a:solidFill>
            <a:schemeClr val="tx1"/>
          </a:solidFill>
          <a:latin typeface="+mn-lt"/>
          <a:ea typeface="+mn-ea"/>
          <a:cs typeface="+mn-cs"/>
        </a:defRPr>
      </a:lvl1pPr>
      <a:lvl2pPr marL="685165" indent="-228600" algn="l" defTabSz="911860" rtl="0" eaLnBrk="0" fontAlgn="base" hangingPunct="0">
        <a:lnSpc>
          <a:spcPct val="90000"/>
        </a:lnSpc>
        <a:spcBef>
          <a:spcPts val="495"/>
        </a:spcBef>
        <a:spcAft>
          <a:spcPct val="0"/>
        </a:spcAft>
        <a:buFont typeface="Arial" panose="020B0604020202020204" pitchFamily="34" charset="0"/>
        <a:buChar char="•"/>
        <a:defRPr sz="2305" kern="1200">
          <a:solidFill>
            <a:schemeClr val="tx1"/>
          </a:solidFill>
          <a:latin typeface="+mn-lt"/>
          <a:ea typeface="+mn-ea"/>
          <a:cs typeface="+mn-cs"/>
        </a:defRPr>
      </a:lvl2pPr>
      <a:lvl3pPr marL="1140460" indent="-228600" algn="l" defTabSz="911860" rtl="0" eaLnBrk="0" fontAlgn="base" hangingPunct="0">
        <a:lnSpc>
          <a:spcPct val="90000"/>
        </a:lnSpc>
        <a:spcBef>
          <a:spcPts val="495"/>
        </a:spcBef>
        <a:spcAft>
          <a:spcPct val="0"/>
        </a:spcAft>
        <a:buFont typeface="Arial" panose="020B0604020202020204" pitchFamily="34" charset="0"/>
        <a:buChar char="•"/>
        <a:defRPr sz="2030" kern="1200">
          <a:solidFill>
            <a:schemeClr val="tx1"/>
          </a:solidFill>
          <a:latin typeface="+mn-lt"/>
          <a:ea typeface="+mn-ea"/>
          <a:cs typeface="+mn-cs"/>
        </a:defRPr>
      </a:lvl3pPr>
      <a:lvl4pPr marL="1597025" indent="-228600" algn="l" defTabSz="911860" rtl="0" eaLnBrk="0" fontAlgn="base" hangingPunct="0">
        <a:lnSpc>
          <a:spcPct val="90000"/>
        </a:lnSpc>
        <a:spcBef>
          <a:spcPts val="495"/>
        </a:spcBef>
        <a:spcAft>
          <a:spcPct val="0"/>
        </a:spcAft>
        <a:buFont typeface="Arial" panose="020B0604020202020204" pitchFamily="34" charset="0"/>
        <a:buChar char="•"/>
        <a:defRPr sz="1760" kern="1200">
          <a:solidFill>
            <a:schemeClr val="tx1"/>
          </a:solidFill>
          <a:latin typeface="+mn-lt"/>
          <a:ea typeface="+mn-ea"/>
          <a:cs typeface="+mn-cs"/>
        </a:defRPr>
      </a:lvl4pPr>
      <a:lvl5pPr marL="2054225" indent="-228600" algn="l" defTabSz="911860" rtl="0" eaLnBrk="0" fontAlgn="base" hangingPunct="0">
        <a:lnSpc>
          <a:spcPct val="90000"/>
        </a:lnSpc>
        <a:spcBef>
          <a:spcPts val="495"/>
        </a:spcBef>
        <a:spcAft>
          <a:spcPct val="0"/>
        </a:spcAft>
        <a:buFont typeface="Arial" panose="020B0604020202020204" pitchFamily="34" charset="0"/>
        <a:buChar char="•"/>
        <a:defRPr sz="1760" kern="1200">
          <a:solidFill>
            <a:schemeClr val="tx1"/>
          </a:solidFill>
          <a:latin typeface="+mn-lt"/>
          <a:ea typeface="+mn-ea"/>
          <a:cs typeface="+mn-cs"/>
        </a:defRPr>
      </a:lvl5pPr>
      <a:lvl6pPr marL="2510155" indent="-228600" algn="l" defTabSz="912495" rtl="0" eaLnBrk="1" latinLnBrk="0" hangingPunct="1">
        <a:lnSpc>
          <a:spcPct val="90000"/>
        </a:lnSpc>
        <a:spcBef>
          <a:spcPts val="495"/>
        </a:spcBef>
        <a:buFont typeface="Arial" panose="020B0604020202020204" pitchFamily="34" charset="0"/>
        <a:buChar char="•"/>
        <a:defRPr sz="1760" kern="1200">
          <a:solidFill>
            <a:schemeClr val="tx1"/>
          </a:solidFill>
          <a:latin typeface="+mn-lt"/>
          <a:ea typeface="+mn-ea"/>
          <a:cs typeface="+mn-cs"/>
        </a:defRPr>
      </a:lvl6pPr>
      <a:lvl7pPr marL="2966720" indent="-228600" algn="l" defTabSz="912495" rtl="0" eaLnBrk="1" latinLnBrk="0" hangingPunct="1">
        <a:lnSpc>
          <a:spcPct val="90000"/>
        </a:lnSpc>
        <a:spcBef>
          <a:spcPts val="495"/>
        </a:spcBef>
        <a:buFont typeface="Arial" panose="020B0604020202020204" pitchFamily="34" charset="0"/>
        <a:buChar char="•"/>
        <a:defRPr sz="1760" kern="1200">
          <a:solidFill>
            <a:schemeClr val="tx1"/>
          </a:solidFill>
          <a:latin typeface="+mn-lt"/>
          <a:ea typeface="+mn-ea"/>
          <a:cs typeface="+mn-cs"/>
        </a:defRPr>
      </a:lvl7pPr>
      <a:lvl8pPr marL="3422650" indent="-228600" algn="l" defTabSz="912495" rtl="0" eaLnBrk="1" latinLnBrk="0" hangingPunct="1">
        <a:lnSpc>
          <a:spcPct val="90000"/>
        </a:lnSpc>
        <a:spcBef>
          <a:spcPts val="495"/>
        </a:spcBef>
        <a:buFont typeface="Arial" panose="020B0604020202020204" pitchFamily="34" charset="0"/>
        <a:buChar char="•"/>
        <a:defRPr sz="1760" kern="1200">
          <a:solidFill>
            <a:schemeClr val="tx1"/>
          </a:solidFill>
          <a:latin typeface="+mn-lt"/>
          <a:ea typeface="+mn-ea"/>
          <a:cs typeface="+mn-cs"/>
        </a:defRPr>
      </a:lvl8pPr>
      <a:lvl9pPr marL="3879215" indent="-228600" algn="l" defTabSz="912495" rtl="0" eaLnBrk="1" latinLnBrk="0" hangingPunct="1">
        <a:lnSpc>
          <a:spcPct val="90000"/>
        </a:lnSpc>
        <a:spcBef>
          <a:spcPts val="495"/>
        </a:spcBef>
        <a:buFont typeface="Arial" panose="020B0604020202020204" pitchFamily="34" charset="0"/>
        <a:buChar char="•"/>
        <a:defRPr sz="1760" kern="1200">
          <a:solidFill>
            <a:schemeClr val="tx1"/>
          </a:solidFill>
          <a:latin typeface="+mn-lt"/>
          <a:ea typeface="+mn-ea"/>
          <a:cs typeface="+mn-cs"/>
        </a:defRPr>
      </a:lvl9pPr>
    </p:bodyStyle>
    <p:otherStyle>
      <a:defPPr>
        <a:defRPr lang="en-US"/>
      </a:defPPr>
      <a:lvl1pPr marL="0" algn="l" defTabSz="912495" rtl="0" eaLnBrk="1" latinLnBrk="0" hangingPunct="1">
        <a:defRPr sz="1760" kern="1200">
          <a:solidFill>
            <a:schemeClr val="tx1"/>
          </a:solidFill>
          <a:latin typeface="+mn-lt"/>
          <a:ea typeface="+mn-ea"/>
          <a:cs typeface="+mn-cs"/>
        </a:defRPr>
      </a:lvl1pPr>
      <a:lvl2pPr marL="455930" algn="l" defTabSz="912495" rtl="0" eaLnBrk="1" latinLnBrk="0" hangingPunct="1">
        <a:defRPr sz="1760" kern="1200">
          <a:solidFill>
            <a:schemeClr val="tx1"/>
          </a:solidFill>
          <a:latin typeface="+mn-lt"/>
          <a:ea typeface="+mn-ea"/>
          <a:cs typeface="+mn-cs"/>
        </a:defRPr>
      </a:lvl2pPr>
      <a:lvl3pPr marL="913130" algn="l" defTabSz="912495" rtl="0" eaLnBrk="1" latinLnBrk="0" hangingPunct="1">
        <a:defRPr sz="1760" kern="1200">
          <a:solidFill>
            <a:schemeClr val="tx1"/>
          </a:solidFill>
          <a:latin typeface="+mn-lt"/>
          <a:ea typeface="+mn-ea"/>
          <a:cs typeface="+mn-cs"/>
        </a:defRPr>
      </a:lvl3pPr>
      <a:lvl4pPr marL="1369060" algn="l" defTabSz="912495" rtl="0" eaLnBrk="1" latinLnBrk="0" hangingPunct="1">
        <a:defRPr sz="1760" kern="1200">
          <a:solidFill>
            <a:schemeClr val="tx1"/>
          </a:solidFill>
          <a:latin typeface="+mn-lt"/>
          <a:ea typeface="+mn-ea"/>
          <a:cs typeface="+mn-cs"/>
        </a:defRPr>
      </a:lvl4pPr>
      <a:lvl5pPr marL="1825625" algn="l" defTabSz="912495" rtl="0" eaLnBrk="1" latinLnBrk="0" hangingPunct="1">
        <a:defRPr sz="1760" kern="1200">
          <a:solidFill>
            <a:schemeClr val="tx1"/>
          </a:solidFill>
          <a:latin typeface="+mn-lt"/>
          <a:ea typeface="+mn-ea"/>
          <a:cs typeface="+mn-cs"/>
        </a:defRPr>
      </a:lvl5pPr>
      <a:lvl6pPr marL="2282190" algn="l" defTabSz="912495" rtl="0" eaLnBrk="1" latinLnBrk="0" hangingPunct="1">
        <a:defRPr sz="1760" kern="1200">
          <a:solidFill>
            <a:schemeClr val="tx1"/>
          </a:solidFill>
          <a:latin typeface="+mn-lt"/>
          <a:ea typeface="+mn-ea"/>
          <a:cs typeface="+mn-cs"/>
        </a:defRPr>
      </a:lvl6pPr>
      <a:lvl7pPr marL="2738120" algn="l" defTabSz="912495" rtl="0" eaLnBrk="1" latinLnBrk="0" hangingPunct="1">
        <a:defRPr sz="1760" kern="1200">
          <a:solidFill>
            <a:schemeClr val="tx1"/>
          </a:solidFill>
          <a:latin typeface="+mn-lt"/>
          <a:ea typeface="+mn-ea"/>
          <a:cs typeface="+mn-cs"/>
        </a:defRPr>
      </a:lvl7pPr>
      <a:lvl8pPr marL="3194685" algn="l" defTabSz="912495" rtl="0" eaLnBrk="1" latinLnBrk="0" hangingPunct="1">
        <a:defRPr sz="1760" kern="1200">
          <a:solidFill>
            <a:schemeClr val="tx1"/>
          </a:solidFill>
          <a:latin typeface="+mn-lt"/>
          <a:ea typeface="+mn-ea"/>
          <a:cs typeface="+mn-cs"/>
        </a:defRPr>
      </a:lvl8pPr>
      <a:lvl9pPr marL="3650615" algn="l" defTabSz="912495" rtl="0" eaLnBrk="1" latinLnBrk="0" hangingPunct="1">
        <a:defRPr sz="1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标题 1">
            <a:extLst>
              <a:ext uri="{FF2B5EF4-FFF2-40B4-BE49-F238E27FC236}">
                <a16:creationId xmlns="" xmlns:a16="http://schemas.microsoft.com/office/drawing/2014/main" id="{B7A72307-8D71-435F-ADBB-76A58D7924E4}"/>
              </a:ext>
            </a:extLst>
          </p:cNvPr>
          <p:cNvSpPr txBox="1">
            <a:spLocks/>
          </p:cNvSpPr>
          <p:nvPr/>
        </p:nvSpPr>
        <p:spPr>
          <a:xfrm>
            <a:off x="854688" y="434747"/>
            <a:ext cx="9611671" cy="477427"/>
          </a:xfrm>
          <a:prstGeom prst="rect">
            <a:avLst/>
          </a:prstGeom>
        </p:spPr>
        <p:txBody>
          <a:bodyPr>
            <a:normAutofit/>
          </a:bodyPr>
          <a:lstStyle>
            <a:lvl1pPr algn="l" defTabSz="911860" rtl="0" eaLnBrk="0" fontAlgn="base" hangingPunct="0">
              <a:lnSpc>
                <a:spcPct val="90000"/>
              </a:lnSpc>
              <a:spcBef>
                <a:spcPct val="0"/>
              </a:spcBef>
              <a:spcAft>
                <a:spcPct val="0"/>
              </a:spcAft>
              <a:defRPr sz="4335" kern="1200">
                <a:solidFill>
                  <a:schemeClr val="tx1"/>
                </a:solidFill>
                <a:latin typeface="+mj-lt"/>
                <a:ea typeface="+mj-ea"/>
                <a:cs typeface="+mj-cs"/>
              </a:defRPr>
            </a:lvl1pPr>
            <a:lvl2pPr algn="l" defTabSz="911860" rtl="0" eaLnBrk="0" fontAlgn="base" hangingPunct="0">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2pPr>
            <a:lvl3pPr algn="l" defTabSz="911860" rtl="0" eaLnBrk="0" fontAlgn="base" hangingPunct="0">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3pPr>
            <a:lvl4pPr algn="l" defTabSz="911860" rtl="0" eaLnBrk="0" fontAlgn="base" hangingPunct="0">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4pPr>
            <a:lvl5pPr algn="l" defTabSz="911860" rtl="0" eaLnBrk="0" fontAlgn="base" hangingPunct="0">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5pPr>
            <a:lvl6pPr marL="432435" algn="l" defTabSz="911860" rtl="0" fontAlgn="base">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6pPr>
            <a:lvl7pPr marL="865505" algn="l" defTabSz="911860" rtl="0" fontAlgn="base">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7pPr>
            <a:lvl8pPr marL="1297940" algn="l" defTabSz="911860" rtl="0" fontAlgn="base">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8pPr>
            <a:lvl9pPr marL="1731010" algn="l" defTabSz="911860" rtl="0" fontAlgn="base">
              <a:lnSpc>
                <a:spcPct val="90000"/>
              </a:lnSpc>
              <a:spcBef>
                <a:spcPct val="0"/>
              </a:spcBef>
              <a:spcAft>
                <a:spcPct val="0"/>
              </a:spcAft>
              <a:defRPr sz="4335">
                <a:solidFill>
                  <a:schemeClr val="tx1"/>
                </a:solidFill>
                <a:latin typeface="Calibri Light" panose="020F0302020204030204" pitchFamily="34" charset="0"/>
                <a:ea typeface="宋体" panose="02010600030101010101" pitchFamily="2" charset="-122"/>
              </a:defRPr>
            </a:lvl9pPr>
          </a:lstStyle>
          <a:p>
            <a:r>
              <a:rPr lang="zh-CN" altLang="en-US" sz="2286" b="1" smtClean="0">
                <a:solidFill>
                  <a:srgbClr val="FFFF00"/>
                </a:solidFill>
                <a:latin typeface="思源黑体 CN Bold" panose="020B0800000000000000" pitchFamily="34" charset="-122"/>
                <a:ea typeface="思源黑体 CN Bold" panose="020B0800000000000000" pitchFamily="34" charset="-122"/>
              </a:rPr>
              <a:t>长三角一体化发展物业论坛（</a:t>
            </a:r>
            <a:r>
              <a:rPr lang="en-US" altLang="zh-CN" sz="2286" b="1" smtClean="0">
                <a:solidFill>
                  <a:srgbClr val="FFFF00"/>
                </a:solidFill>
                <a:latin typeface="思源黑体 CN Bold" panose="020B0800000000000000" pitchFamily="34" charset="-122"/>
                <a:ea typeface="思源黑体 CN Bold" panose="020B0800000000000000" pitchFamily="34" charset="-122"/>
              </a:rPr>
              <a:t>2020</a:t>
            </a:r>
            <a:r>
              <a:rPr lang="zh-CN" altLang="en-US" sz="2286" b="1" smtClean="0">
                <a:solidFill>
                  <a:srgbClr val="FFFF00"/>
                </a:solidFill>
                <a:latin typeface="思源黑体 CN Bold" panose="020B0800000000000000" pitchFamily="34" charset="-122"/>
                <a:ea typeface="思源黑体 CN Bold" panose="020B0800000000000000" pitchFamily="34" charset="-122"/>
              </a:rPr>
              <a:t>年</a:t>
            </a:r>
            <a:r>
              <a:rPr lang="en-US" altLang="zh-CN" sz="2286" b="1" smtClean="0">
                <a:solidFill>
                  <a:srgbClr val="FFFF00"/>
                </a:solidFill>
                <a:latin typeface="思源黑体 CN Bold" panose="020B0800000000000000" pitchFamily="34" charset="-122"/>
                <a:ea typeface="思源黑体 CN Bold" panose="020B0800000000000000" pitchFamily="34" charset="-122"/>
              </a:rPr>
              <a:t>10</a:t>
            </a:r>
            <a:r>
              <a:rPr lang="zh-CN" altLang="en-US" sz="2286" b="1" smtClean="0">
                <a:solidFill>
                  <a:srgbClr val="FFFF00"/>
                </a:solidFill>
                <a:latin typeface="思源黑体 CN Bold" panose="020B0800000000000000" pitchFamily="34" charset="-122"/>
                <a:ea typeface="思源黑体 CN Bold" panose="020B0800000000000000" pitchFamily="34" charset="-122"/>
              </a:rPr>
              <a:t>月</a:t>
            </a:r>
            <a:r>
              <a:rPr lang="en-US" altLang="zh-CN" sz="2286" b="1" smtClean="0">
                <a:solidFill>
                  <a:srgbClr val="FFFF00"/>
                </a:solidFill>
                <a:latin typeface="思源黑体 CN Bold" panose="020B0800000000000000" pitchFamily="34" charset="-122"/>
                <a:ea typeface="思源黑体 CN Bold" panose="020B0800000000000000" pitchFamily="34" charset="-122"/>
              </a:rPr>
              <a:t>29</a:t>
            </a:r>
            <a:r>
              <a:rPr lang="zh-CN" altLang="en-US" sz="2286" b="1" smtClean="0">
                <a:solidFill>
                  <a:srgbClr val="FFFF00"/>
                </a:solidFill>
                <a:latin typeface="思源黑体 CN Bold" panose="020B0800000000000000" pitchFamily="34" charset="-122"/>
                <a:ea typeface="思源黑体 CN Bold" panose="020B0800000000000000" pitchFamily="34" charset="-122"/>
              </a:rPr>
              <a:t>日）</a:t>
            </a:r>
            <a:endParaRPr lang="zh-CN" altLang="en-US" sz="2286" dirty="0">
              <a:solidFill>
                <a:srgbClr val="FFFF00"/>
              </a:solidFill>
              <a:latin typeface="思源黑体 CN Bold" panose="020B0800000000000000" pitchFamily="34" charset="-122"/>
              <a:ea typeface="思源黑体 CN Bold" panose="020B0800000000000000" pitchFamily="34" charset="-122"/>
            </a:endParaRPr>
          </a:p>
        </p:txBody>
      </p:sp>
      <p:sp>
        <p:nvSpPr>
          <p:cNvPr id="4" name="文本框 3">
            <a:extLst>
              <a:ext uri="{FF2B5EF4-FFF2-40B4-BE49-F238E27FC236}">
                <a16:creationId xmlns="" xmlns:a16="http://schemas.microsoft.com/office/drawing/2014/main" id="{66B79A9B-5AC8-4D9A-B9DA-B2A24F6568A2}"/>
              </a:ext>
            </a:extLst>
          </p:cNvPr>
          <p:cNvSpPr txBox="1"/>
          <p:nvPr/>
        </p:nvSpPr>
        <p:spPr>
          <a:xfrm>
            <a:off x="1690255" y="2518432"/>
            <a:ext cx="9254836" cy="759182"/>
          </a:xfrm>
          <a:prstGeom prst="rect">
            <a:avLst/>
          </a:prstGeom>
          <a:noFill/>
        </p:spPr>
        <p:txBody>
          <a:bodyPr wrap="square" rtlCol="0">
            <a:spAutoFit/>
          </a:bodyPr>
          <a:lstStyle/>
          <a:p>
            <a:pPr algn="ctr">
              <a:lnSpc>
                <a:spcPts val="5238"/>
              </a:lnSpc>
            </a:pPr>
            <a:r>
              <a:rPr lang="zh-CN" altLang="en-US" sz="3714" b="1" dirty="0" smtClean="0">
                <a:solidFill>
                  <a:srgbClr val="FFC000"/>
                </a:solidFill>
                <a:latin typeface="宋体" pitchFamily="2" charset="-122"/>
                <a:ea typeface="宋体" pitchFamily="2" charset="-122"/>
              </a:rPr>
              <a:t>关于现代</a:t>
            </a:r>
            <a:r>
              <a:rPr lang="zh-CN" altLang="en-US" sz="3714" b="1" dirty="0">
                <a:solidFill>
                  <a:srgbClr val="FFC000"/>
                </a:solidFill>
                <a:latin typeface="宋体" pitchFamily="2" charset="-122"/>
                <a:ea typeface="宋体" pitchFamily="2" charset="-122"/>
              </a:rPr>
              <a:t>城镇公共</a:t>
            </a:r>
            <a:r>
              <a:rPr lang="zh-CN" altLang="en-US" sz="3714" b="1" dirty="0" smtClean="0">
                <a:solidFill>
                  <a:srgbClr val="FFC000"/>
                </a:solidFill>
                <a:latin typeface="宋体" pitchFamily="2" charset="-122"/>
                <a:ea typeface="宋体" pitchFamily="2" charset="-122"/>
              </a:rPr>
              <a:t>区域的公共</a:t>
            </a:r>
            <a:r>
              <a:rPr lang="zh-CN" altLang="en-US" sz="3714" b="1" dirty="0">
                <a:solidFill>
                  <a:srgbClr val="FFC000"/>
                </a:solidFill>
                <a:latin typeface="宋体" pitchFamily="2" charset="-122"/>
                <a:ea typeface="宋体" pitchFamily="2" charset="-122"/>
              </a:rPr>
              <a:t>服务</a:t>
            </a:r>
            <a:r>
              <a:rPr lang="zh-CN" altLang="en-US" sz="3714" b="1" dirty="0" smtClean="0">
                <a:solidFill>
                  <a:srgbClr val="FFC000"/>
                </a:solidFill>
                <a:latin typeface="宋体" pitchFamily="2" charset="-122"/>
                <a:ea typeface="宋体" pitchFamily="2" charset="-122"/>
              </a:rPr>
              <a:t>整合</a:t>
            </a:r>
            <a:r>
              <a:rPr lang="zh-CN" altLang="en-US" sz="3714" b="1" dirty="0" smtClean="0">
                <a:solidFill>
                  <a:srgbClr val="FFC000"/>
                </a:solidFill>
                <a:latin typeface="宋体" pitchFamily="2" charset="-122"/>
                <a:ea typeface="宋体" pitchFamily="2" charset="-122"/>
              </a:rPr>
              <a:t>问题</a:t>
            </a:r>
            <a:endParaRPr lang="zh-CN" altLang="en-US" sz="3714" b="1" dirty="0">
              <a:solidFill>
                <a:srgbClr val="FFC000"/>
              </a:solidFill>
              <a:latin typeface="宋体" pitchFamily="2" charset="-122"/>
              <a:ea typeface="宋体" pitchFamily="2" charset="-122"/>
            </a:endParaRPr>
          </a:p>
        </p:txBody>
      </p:sp>
      <p:sp>
        <p:nvSpPr>
          <p:cNvPr id="5" name="矩形 4"/>
          <p:cNvSpPr/>
          <p:nvPr/>
        </p:nvSpPr>
        <p:spPr>
          <a:xfrm>
            <a:off x="3274255" y="4142738"/>
            <a:ext cx="5493812" cy="1675267"/>
          </a:xfrm>
          <a:prstGeom prst="rect">
            <a:avLst/>
          </a:prstGeom>
        </p:spPr>
        <p:txBody>
          <a:bodyPr wrap="none">
            <a:spAutoFit/>
          </a:bodyPr>
          <a:lstStyle/>
          <a:p>
            <a:pPr algn="ctr">
              <a:lnSpc>
                <a:spcPct val="150000"/>
              </a:lnSpc>
            </a:pPr>
            <a:r>
              <a:rPr lang="zh-CN" altLang="en-US" sz="2286" b="1" dirty="0">
                <a:solidFill>
                  <a:srgbClr val="FFC000"/>
                </a:solidFill>
                <a:latin typeface="宋体" pitchFamily="2" charset="-122"/>
                <a:ea typeface="宋体" pitchFamily="2" charset="-122"/>
              </a:rPr>
              <a:t>王  振  </a:t>
            </a:r>
            <a:endParaRPr lang="en-US" altLang="zh-CN" sz="2286" b="1" dirty="0">
              <a:solidFill>
                <a:srgbClr val="FFC000"/>
              </a:solidFill>
              <a:latin typeface="宋体" pitchFamily="2" charset="-122"/>
              <a:ea typeface="宋体" pitchFamily="2" charset="-122"/>
            </a:endParaRPr>
          </a:p>
          <a:p>
            <a:pPr algn="ctr">
              <a:lnSpc>
                <a:spcPct val="150000"/>
              </a:lnSpc>
            </a:pPr>
            <a:r>
              <a:rPr lang="zh-CN" altLang="en-US" sz="2286" b="1" dirty="0">
                <a:solidFill>
                  <a:srgbClr val="FFC000"/>
                </a:solidFill>
                <a:latin typeface="宋体" pitchFamily="2" charset="-122"/>
                <a:ea typeface="宋体" pitchFamily="2" charset="-122"/>
              </a:rPr>
              <a:t>上海社会科学院副院长</a:t>
            </a:r>
            <a:endParaRPr lang="en-US" altLang="zh-CN" sz="2286" b="1" dirty="0">
              <a:solidFill>
                <a:srgbClr val="FFC000"/>
              </a:solidFill>
              <a:latin typeface="宋体" pitchFamily="2" charset="-122"/>
              <a:ea typeface="宋体" pitchFamily="2" charset="-122"/>
            </a:endParaRPr>
          </a:p>
          <a:p>
            <a:pPr>
              <a:lnSpc>
                <a:spcPct val="150000"/>
              </a:lnSpc>
            </a:pPr>
            <a:r>
              <a:rPr lang="zh-CN" altLang="en-US" sz="2286" b="1" dirty="0">
                <a:solidFill>
                  <a:srgbClr val="FFC000"/>
                </a:solidFill>
                <a:latin typeface="宋体" pitchFamily="2" charset="-122"/>
                <a:ea typeface="宋体" pitchFamily="2" charset="-122"/>
              </a:rPr>
              <a:t>长三角与长江经济带研究中心常务副主任</a:t>
            </a:r>
          </a:p>
        </p:txBody>
      </p:sp>
    </p:spTree>
    <p:extLst>
      <p:ext uri="{BB962C8B-B14F-4D97-AF65-F5344CB8AC3E}">
        <p14:creationId xmlns="" xmlns:p14="http://schemas.microsoft.com/office/powerpoint/2010/main" val="1127563171"/>
      </p:ext>
    </p:extLst>
  </p:cSld>
  <p:clrMapOvr>
    <a:masterClrMapping/>
  </p:clrMapOvr>
  <mc:AlternateContent xmlns:mc="http://schemas.openxmlformats.org/markup-compatibility/2006">
    <mc:Choice xmlns="" xmlns:p14="http://schemas.microsoft.com/office/powerpoint/2010/main" Requires="p14">
      <p:transition p14:dur="250" advClick="0" advTm="5000">
        <p:randomBar dir="vert"/>
      </p:transition>
    </mc:Choice>
    <mc:Fallback>
      <p:transition advClick="0" advTm="5000">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chemeClr val="bg1"/>
                </a:solidFill>
              </a:rPr>
              <a:t>上海社会科学院科研成果传播办公室制</a:t>
            </a:r>
          </a:p>
        </p:txBody>
      </p:sp>
      <p:sp>
        <p:nvSpPr>
          <p:cNvPr id="7" name="文本框 6"/>
          <p:cNvSpPr txBox="1"/>
          <p:nvPr/>
        </p:nvSpPr>
        <p:spPr>
          <a:xfrm>
            <a:off x="1559293" y="2787303"/>
            <a:ext cx="9263748" cy="584775"/>
          </a:xfrm>
          <a:prstGeom prst="rect">
            <a:avLst/>
          </a:prstGeom>
          <a:noFill/>
        </p:spPr>
        <p:txBody>
          <a:bodyPr wrap="square" rtlCol="0">
            <a:spAutoFit/>
          </a:bodyPr>
          <a:lstStyle>
            <a:defPPr>
              <a:defRPr lang="zh-CN"/>
            </a:defPPr>
            <a:lvl1pPr algn="ctr">
              <a:defRPr sz="3600">
                <a:solidFill>
                  <a:srgbClr val="FF9900"/>
                </a:solidFill>
                <a:latin typeface="思源黑体 Medium" panose="020B0600000000000000" pitchFamily="34" charset="-122"/>
                <a:ea typeface="思源黑体 Medium" panose="020B0600000000000000" pitchFamily="34" charset="-122"/>
              </a:defRPr>
            </a:lvl1pPr>
          </a:lstStyle>
          <a:p>
            <a:r>
              <a:rPr lang="zh-CN" altLang="en-US" sz="3200" b="1" dirty="0" smtClean="0">
                <a:solidFill>
                  <a:srgbClr val="FFFF00"/>
                </a:solidFill>
                <a:sym typeface="+mn-lt"/>
              </a:rPr>
              <a:t>二、整合</a:t>
            </a:r>
            <a:r>
              <a:rPr lang="zh-CN" altLang="en-US" sz="3200" b="1" dirty="0">
                <a:solidFill>
                  <a:srgbClr val="FFFF00"/>
                </a:solidFill>
                <a:sym typeface="+mn-lt"/>
              </a:rPr>
              <a:t>公共区域公共服务需要解决的瓶颈问题</a:t>
            </a:r>
          </a:p>
        </p:txBody>
      </p:sp>
    </p:spTree>
    <p:extLst>
      <p:ext uri="{BB962C8B-B14F-4D97-AF65-F5344CB8AC3E}">
        <p14:creationId xmlns="" xmlns:p14="http://schemas.microsoft.com/office/powerpoint/2010/main" val="3475521765"/>
      </p:ext>
    </p:extLst>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chemeClr val="bg1"/>
                </a:solidFill>
              </a:rPr>
              <a:t>上海社会科学院科研成果传播办公室制</a:t>
            </a:r>
          </a:p>
        </p:txBody>
      </p:sp>
      <p:sp>
        <p:nvSpPr>
          <p:cNvPr id="12" name="圆角矩形 11"/>
          <p:cNvSpPr/>
          <p:nvPr/>
        </p:nvSpPr>
        <p:spPr>
          <a:xfrm>
            <a:off x="1826839" y="1376096"/>
            <a:ext cx="8233659" cy="3988966"/>
          </a:xfrm>
          <a:prstGeom prst="roundRect">
            <a:avLst/>
          </a:prstGeom>
          <a:solidFill>
            <a:srgbClr val="0070C0">
              <a:alpha val="41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B0F0"/>
              </a:solidFill>
            </a:endParaRPr>
          </a:p>
        </p:txBody>
      </p:sp>
      <p:sp>
        <p:nvSpPr>
          <p:cNvPr id="5" name="矩形 4"/>
          <p:cNvSpPr/>
          <p:nvPr/>
        </p:nvSpPr>
        <p:spPr>
          <a:xfrm>
            <a:off x="2273297" y="1708875"/>
            <a:ext cx="7643813" cy="430887"/>
          </a:xfrm>
          <a:prstGeom prst="rect">
            <a:avLst/>
          </a:prstGeom>
        </p:spPr>
        <p:txBody>
          <a:bodyPr wrap="square">
            <a:spAutoFit/>
          </a:bodyPr>
          <a:lstStyle/>
          <a:p>
            <a:r>
              <a:rPr lang="en-US" altLang="zh-CN" sz="22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a:t>
            </a:r>
            <a:r>
              <a:rPr lang="zh-CN" altLang="zh-CN" sz="22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、部门分割、地方分割带来的服务外包碎片</a:t>
            </a:r>
            <a:r>
              <a:rPr lang="zh-CN" altLang="zh-CN" sz="22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化</a:t>
            </a:r>
            <a:endParaRPr lang="en-US" altLang="zh-CN" sz="22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矩形 7"/>
          <p:cNvSpPr/>
          <p:nvPr/>
        </p:nvSpPr>
        <p:spPr>
          <a:xfrm>
            <a:off x="2273296" y="2444973"/>
            <a:ext cx="7643813" cy="707886"/>
          </a:xfrm>
          <a:prstGeom prst="rect">
            <a:avLst/>
          </a:prstGeom>
        </p:spPr>
        <p:txBody>
          <a:bodyPr wrap="square">
            <a:spAutoFit/>
          </a:bodyPr>
          <a:lstStyle/>
          <a:p>
            <a:r>
              <a:rPr lang="en-US" altLang="zh-CN" sz="22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2</a:t>
            </a:r>
            <a:r>
              <a:rPr lang="zh-CN" altLang="zh-CN" sz="22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、整体供应商缺失或能力不足导致公共服务整合力不从心</a:t>
            </a:r>
          </a:p>
          <a:p>
            <a:endParaRPr lang="en-US" altLang="zh-CN" b="1" dirty="0" smtClean="0">
              <a:solidFill>
                <a:srgbClr val="FF9900"/>
              </a:solidFill>
            </a:endParaRPr>
          </a:p>
        </p:txBody>
      </p:sp>
      <p:sp>
        <p:nvSpPr>
          <p:cNvPr id="9" name="矩形 8"/>
          <p:cNvSpPr/>
          <p:nvPr/>
        </p:nvSpPr>
        <p:spPr>
          <a:xfrm>
            <a:off x="2273296" y="3150455"/>
            <a:ext cx="7643813" cy="430887"/>
          </a:xfrm>
          <a:prstGeom prst="rect">
            <a:avLst/>
          </a:prstGeom>
        </p:spPr>
        <p:txBody>
          <a:bodyPr wrap="square">
            <a:spAutoFit/>
          </a:bodyPr>
          <a:lstStyle/>
          <a:p>
            <a:r>
              <a:rPr lang="en-US" altLang="zh-CN" sz="22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3</a:t>
            </a:r>
            <a:r>
              <a:rPr lang="zh-CN" altLang="zh-CN" sz="22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、区域间公共服务市场分割抑制了行业标杆企业</a:t>
            </a:r>
            <a:r>
              <a:rPr lang="zh-CN" altLang="zh-CN" sz="22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成长</a:t>
            </a:r>
            <a:endParaRPr lang="zh-CN" altLang="zh-CN" sz="22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矩形 9"/>
          <p:cNvSpPr/>
          <p:nvPr/>
        </p:nvSpPr>
        <p:spPr>
          <a:xfrm>
            <a:off x="2273296" y="3841510"/>
            <a:ext cx="7643813" cy="430887"/>
          </a:xfrm>
          <a:prstGeom prst="rect">
            <a:avLst/>
          </a:prstGeom>
        </p:spPr>
        <p:txBody>
          <a:bodyPr wrap="square">
            <a:spAutoFit/>
          </a:bodyPr>
          <a:lstStyle/>
          <a:p>
            <a:r>
              <a:rPr lang="en-US" altLang="zh-CN" sz="22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4</a:t>
            </a:r>
            <a:r>
              <a:rPr lang="zh-CN" altLang="zh-CN" sz="22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、行业规范滞后加大了公共服务整体性监管的</a:t>
            </a:r>
            <a:r>
              <a:rPr lang="zh-CN" altLang="zh-CN" sz="22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难度</a:t>
            </a:r>
            <a:endParaRPr lang="zh-CN" altLang="zh-CN" sz="22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矩形 10"/>
          <p:cNvSpPr/>
          <p:nvPr/>
        </p:nvSpPr>
        <p:spPr>
          <a:xfrm>
            <a:off x="2273296" y="4584702"/>
            <a:ext cx="7643813" cy="430887"/>
          </a:xfrm>
          <a:prstGeom prst="rect">
            <a:avLst/>
          </a:prstGeom>
        </p:spPr>
        <p:txBody>
          <a:bodyPr wrap="square">
            <a:spAutoFit/>
          </a:bodyPr>
          <a:lstStyle/>
          <a:p>
            <a:r>
              <a:rPr lang="en-US" altLang="zh-CN" sz="22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5</a:t>
            </a:r>
            <a:r>
              <a:rPr lang="zh-CN" altLang="zh-CN" sz="22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、公共财政资金分级分部门分配弱化了公共服务整合</a:t>
            </a:r>
            <a:r>
              <a:rPr lang="zh-CN" altLang="zh-CN" sz="22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力</a:t>
            </a:r>
            <a:endParaRPr lang="zh-CN" altLang="zh-CN" sz="22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 xmlns:p14="http://schemas.microsoft.com/office/powerpoint/2010/main" val="197672247"/>
      </p:ext>
    </p:extLst>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rgbClr val="FF9900"/>
                </a:solidFill>
              </a:rPr>
              <a:t>上海社会科学院科研成果传播办公室制</a:t>
            </a:r>
          </a:p>
        </p:txBody>
      </p:sp>
      <p:sp>
        <p:nvSpPr>
          <p:cNvPr id="8" name="矩形 7"/>
          <p:cNvSpPr/>
          <p:nvPr/>
        </p:nvSpPr>
        <p:spPr>
          <a:xfrm>
            <a:off x="1689376" y="2771894"/>
            <a:ext cx="9246442" cy="584775"/>
          </a:xfrm>
          <a:prstGeom prst="rect">
            <a:avLst/>
          </a:prstGeom>
        </p:spPr>
        <p:txBody>
          <a:bodyPr wrap="none">
            <a:spAutoFit/>
          </a:bodyPr>
          <a:lstStyle/>
          <a:p>
            <a:r>
              <a:rPr lang="zh-CN" altLang="en-US" sz="3200" b="1" dirty="0" smtClean="0">
                <a:solidFill>
                  <a:srgbClr val="FFFF00"/>
                </a:solidFill>
                <a:sym typeface="+mn-lt"/>
              </a:rPr>
              <a:t>三、对加快推进公共区域公共服务整合的若干建议</a:t>
            </a:r>
            <a:endParaRPr lang="zh-CN" altLang="en-US" sz="3200" b="1" dirty="0">
              <a:solidFill>
                <a:srgbClr val="FFFF00"/>
              </a:solidFill>
              <a:sym typeface="+mn-lt"/>
            </a:endParaRPr>
          </a:p>
        </p:txBody>
      </p:sp>
    </p:spTree>
    <p:extLst>
      <p:ext uri="{BB962C8B-B14F-4D97-AF65-F5344CB8AC3E}">
        <p14:creationId xmlns="" xmlns:p14="http://schemas.microsoft.com/office/powerpoint/2010/main" val="3921559665"/>
      </p:ext>
    </p:extLst>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chemeClr val="bg1"/>
                </a:solidFill>
              </a:rPr>
              <a:t>上海社会科学院科研成果传播办公室制</a:t>
            </a:r>
          </a:p>
        </p:txBody>
      </p:sp>
      <p:sp>
        <p:nvSpPr>
          <p:cNvPr id="5" name="矩形 4"/>
          <p:cNvSpPr/>
          <p:nvPr/>
        </p:nvSpPr>
        <p:spPr>
          <a:xfrm>
            <a:off x="1883285" y="778271"/>
            <a:ext cx="8363537" cy="1048492"/>
          </a:xfrm>
          <a:prstGeom prst="rect">
            <a:avLst/>
          </a:prstGeom>
        </p:spPr>
        <p:txBody>
          <a:bodyPr wrap="square">
            <a:spAutoFit/>
          </a:bodyPr>
          <a:lstStyle/>
          <a:p>
            <a:pPr>
              <a:lnSpc>
                <a:spcPct val="150000"/>
              </a:lnSpc>
            </a:pPr>
            <a:r>
              <a:rPr lang="en-US" altLang="zh-CN" sz="2400" b="1" dirty="0" smtClean="0">
                <a:solidFill>
                  <a:schemeClr val="bg1"/>
                </a:solidFill>
              </a:rPr>
              <a:t>1</a:t>
            </a:r>
            <a:r>
              <a:rPr lang="zh-CN" altLang="en-US" sz="2400" b="1" dirty="0">
                <a:solidFill>
                  <a:schemeClr val="bg1"/>
                </a:solidFill>
              </a:rPr>
              <a:t>、分类推进，有效整合公共区域的公共</a:t>
            </a:r>
            <a:r>
              <a:rPr lang="zh-CN" altLang="en-US" sz="2400" b="1" dirty="0" smtClean="0">
                <a:solidFill>
                  <a:schemeClr val="bg1"/>
                </a:solidFill>
              </a:rPr>
              <a:t>服务</a:t>
            </a:r>
            <a:endParaRPr lang="en-US" altLang="zh-CN" sz="2400" b="1" dirty="0" smtClean="0">
              <a:solidFill>
                <a:schemeClr val="bg1"/>
              </a:solidFill>
            </a:endParaRPr>
          </a:p>
          <a:p>
            <a:pPr>
              <a:lnSpc>
                <a:spcPct val="150000"/>
              </a:lnSpc>
            </a:pPr>
            <a:endParaRPr lang="zh-CN" altLang="en-US" sz="2000" b="1" dirty="0">
              <a:solidFill>
                <a:srgbClr val="FF9900"/>
              </a:solidFill>
            </a:endParaRPr>
          </a:p>
        </p:txBody>
      </p:sp>
      <p:sp>
        <p:nvSpPr>
          <p:cNvPr id="7" name="圆角矩形 6"/>
          <p:cNvSpPr/>
          <p:nvPr/>
        </p:nvSpPr>
        <p:spPr>
          <a:xfrm>
            <a:off x="1869788" y="1909074"/>
            <a:ext cx="9010996" cy="3978725"/>
          </a:xfrm>
          <a:prstGeom prst="roundRect">
            <a:avLst/>
          </a:prstGeom>
          <a:solidFill>
            <a:srgbClr val="0070C0">
              <a:alpha val="41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2" name="矩形 1"/>
          <p:cNvSpPr/>
          <p:nvPr/>
        </p:nvSpPr>
        <p:spPr>
          <a:xfrm>
            <a:off x="2682240" y="2150059"/>
            <a:ext cx="7680960" cy="3477875"/>
          </a:xfrm>
          <a:prstGeom prst="rect">
            <a:avLst/>
          </a:prstGeom>
        </p:spPr>
        <p:txBody>
          <a:bodyPr vert="horz" wrap="square">
            <a:spAutoFit/>
          </a:bodyPr>
          <a:lstStyle/>
          <a:p>
            <a:pPr>
              <a:lnSpc>
                <a:spcPct val="200000"/>
              </a:lnSpc>
            </a:pPr>
            <a:r>
              <a:rPr lang="zh-CN" altLang="zh-CN" sz="2200" b="1" dirty="0">
                <a:solidFill>
                  <a:srgbClr val="FFFF00"/>
                </a:solidFill>
              </a:rPr>
              <a:t>第</a:t>
            </a:r>
            <a:r>
              <a:rPr lang="zh-CN" altLang="zh-CN" sz="2200" b="1" dirty="0" smtClean="0">
                <a:solidFill>
                  <a:srgbClr val="FFFF00"/>
                </a:solidFill>
              </a:rPr>
              <a:t>一类</a:t>
            </a:r>
            <a:r>
              <a:rPr lang="zh-CN" altLang="en-US" sz="2200" b="1" dirty="0" smtClean="0">
                <a:solidFill>
                  <a:srgbClr val="FFFF00"/>
                </a:solidFill>
              </a:rPr>
              <a:t>，</a:t>
            </a:r>
            <a:r>
              <a:rPr lang="zh-CN" altLang="zh-CN" sz="2200" b="1" dirty="0" smtClean="0">
                <a:solidFill>
                  <a:srgbClr val="FFFF00"/>
                </a:solidFill>
              </a:rPr>
              <a:t>围绕</a:t>
            </a:r>
            <a:r>
              <a:rPr lang="zh-CN" altLang="zh-CN" sz="2200" b="1" dirty="0">
                <a:solidFill>
                  <a:srgbClr val="FFFF00"/>
                </a:solidFill>
              </a:rPr>
              <a:t>乡村振兴示范村、美丽乡村示范村开展整合</a:t>
            </a:r>
            <a:endParaRPr lang="en-US" altLang="zh-CN" sz="2200" b="1" dirty="0">
              <a:solidFill>
                <a:srgbClr val="FFFF00"/>
              </a:solidFill>
            </a:endParaRPr>
          </a:p>
          <a:p>
            <a:pPr>
              <a:lnSpc>
                <a:spcPct val="200000"/>
              </a:lnSpc>
            </a:pPr>
            <a:r>
              <a:rPr lang="zh-CN" altLang="zh-CN" sz="2200" b="1" dirty="0">
                <a:solidFill>
                  <a:srgbClr val="FFFF00"/>
                </a:solidFill>
              </a:rPr>
              <a:t>第二</a:t>
            </a:r>
            <a:r>
              <a:rPr lang="zh-CN" altLang="zh-CN" sz="2200" b="1" dirty="0" smtClean="0">
                <a:solidFill>
                  <a:srgbClr val="FFFF00"/>
                </a:solidFill>
              </a:rPr>
              <a:t>类</a:t>
            </a:r>
            <a:r>
              <a:rPr lang="zh-CN" altLang="en-US" sz="2200" b="1" dirty="0" smtClean="0">
                <a:solidFill>
                  <a:srgbClr val="FFFF00"/>
                </a:solidFill>
              </a:rPr>
              <a:t>，</a:t>
            </a:r>
            <a:r>
              <a:rPr lang="zh-CN" altLang="zh-CN" sz="2200" b="1" dirty="0" smtClean="0">
                <a:solidFill>
                  <a:srgbClr val="FFFF00"/>
                </a:solidFill>
              </a:rPr>
              <a:t>围绕</a:t>
            </a:r>
            <a:r>
              <a:rPr lang="zh-CN" altLang="zh-CN" sz="2200" b="1" dirty="0">
                <a:solidFill>
                  <a:srgbClr val="FFFF00"/>
                </a:solidFill>
              </a:rPr>
              <a:t>生态绿色链条开展整合</a:t>
            </a:r>
            <a:endParaRPr lang="en-US" altLang="zh-CN" sz="2200" b="1" dirty="0">
              <a:solidFill>
                <a:srgbClr val="FFFF00"/>
              </a:solidFill>
            </a:endParaRPr>
          </a:p>
          <a:p>
            <a:pPr>
              <a:lnSpc>
                <a:spcPct val="200000"/>
              </a:lnSpc>
            </a:pPr>
            <a:r>
              <a:rPr lang="zh-CN" altLang="en-US" sz="2200" b="1" dirty="0">
                <a:solidFill>
                  <a:srgbClr val="FFFF00"/>
                </a:solidFill>
              </a:rPr>
              <a:t>第三</a:t>
            </a:r>
            <a:r>
              <a:rPr lang="zh-CN" altLang="en-US" sz="2200" b="1" dirty="0" smtClean="0">
                <a:solidFill>
                  <a:srgbClr val="FFFF00"/>
                </a:solidFill>
              </a:rPr>
              <a:t>类 ，</a:t>
            </a:r>
            <a:r>
              <a:rPr lang="zh-CN" altLang="zh-CN" sz="2200" b="1" dirty="0" smtClean="0">
                <a:solidFill>
                  <a:srgbClr val="FFFF00"/>
                </a:solidFill>
              </a:rPr>
              <a:t>围绕</a:t>
            </a:r>
            <a:r>
              <a:rPr lang="zh-CN" altLang="zh-CN" sz="2200" b="1" dirty="0">
                <a:solidFill>
                  <a:srgbClr val="FFFF00"/>
                </a:solidFill>
              </a:rPr>
              <a:t>古镇古村落保护和开发利用开展整合</a:t>
            </a:r>
            <a:endParaRPr lang="en-US" altLang="zh-CN" sz="2200" b="1" dirty="0">
              <a:solidFill>
                <a:srgbClr val="FFFF00"/>
              </a:solidFill>
            </a:endParaRPr>
          </a:p>
          <a:p>
            <a:pPr>
              <a:lnSpc>
                <a:spcPct val="200000"/>
              </a:lnSpc>
            </a:pPr>
            <a:r>
              <a:rPr lang="zh-CN" altLang="zh-CN" sz="2200" b="1" dirty="0">
                <a:solidFill>
                  <a:srgbClr val="FFFF00"/>
                </a:solidFill>
              </a:rPr>
              <a:t>第四</a:t>
            </a:r>
            <a:r>
              <a:rPr lang="zh-CN" altLang="zh-CN" sz="2200" b="1" dirty="0" smtClean="0">
                <a:solidFill>
                  <a:srgbClr val="FFFF00"/>
                </a:solidFill>
              </a:rPr>
              <a:t>类</a:t>
            </a:r>
            <a:r>
              <a:rPr lang="en-US" altLang="zh-CN" sz="2200" b="1" dirty="0" smtClean="0">
                <a:solidFill>
                  <a:srgbClr val="FFFF00"/>
                </a:solidFill>
              </a:rPr>
              <a:t> </a:t>
            </a:r>
            <a:r>
              <a:rPr lang="zh-CN" altLang="en-US" sz="2200" b="1" dirty="0" smtClean="0">
                <a:solidFill>
                  <a:srgbClr val="FFFF00"/>
                </a:solidFill>
              </a:rPr>
              <a:t>，</a:t>
            </a:r>
            <a:r>
              <a:rPr lang="zh-CN" altLang="zh-CN" sz="2200" b="1" dirty="0" smtClean="0">
                <a:solidFill>
                  <a:srgbClr val="FFFF00"/>
                </a:solidFill>
              </a:rPr>
              <a:t>围绕</a:t>
            </a:r>
            <a:r>
              <a:rPr lang="zh-CN" altLang="zh-CN" sz="2200" b="1" dirty="0">
                <a:solidFill>
                  <a:srgbClr val="FFFF00"/>
                </a:solidFill>
              </a:rPr>
              <a:t>增强高质量公共区域综合功能开展整合</a:t>
            </a:r>
            <a:endParaRPr lang="en-US" altLang="zh-CN" sz="2200" b="1" dirty="0">
              <a:solidFill>
                <a:srgbClr val="FFFF00"/>
              </a:solidFill>
            </a:endParaRPr>
          </a:p>
          <a:p>
            <a:pPr>
              <a:lnSpc>
                <a:spcPct val="200000"/>
              </a:lnSpc>
            </a:pPr>
            <a:r>
              <a:rPr lang="zh-CN" altLang="zh-CN" sz="2200" b="1" dirty="0">
                <a:solidFill>
                  <a:srgbClr val="FFFF00"/>
                </a:solidFill>
              </a:rPr>
              <a:t>第五</a:t>
            </a:r>
            <a:r>
              <a:rPr lang="zh-CN" altLang="zh-CN" sz="2200" b="1" dirty="0" smtClean="0">
                <a:solidFill>
                  <a:srgbClr val="FFFF00"/>
                </a:solidFill>
              </a:rPr>
              <a:t>类</a:t>
            </a:r>
            <a:r>
              <a:rPr lang="en-US" altLang="zh-CN" sz="2200" b="1" dirty="0" smtClean="0">
                <a:solidFill>
                  <a:srgbClr val="FFFF00"/>
                </a:solidFill>
              </a:rPr>
              <a:t> </a:t>
            </a:r>
            <a:r>
              <a:rPr lang="zh-CN" altLang="en-US" sz="2200" b="1" dirty="0" smtClean="0">
                <a:solidFill>
                  <a:srgbClr val="FFFF00"/>
                </a:solidFill>
              </a:rPr>
              <a:t>，</a:t>
            </a:r>
            <a:r>
              <a:rPr lang="zh-CN" altLang="zh-CN" sz="2200" b="1" dirty="0" smtClean="0">
                <a:solidFill>
                  <a:srgbClr val="FFFF00"/>
                </a:solidFill>
              </a:rPr>
              <a:t>围绕</a:t>
            </a:r>
            <a:r>
              <a:rPr lang="zh-CN" altLang="zh-CN" sz="2200" b="1" dirty="0">
                <a:solidFill>
                  <a:srgbClr val="FFFF00"/>
                </a:solidFill>
              </a:rPr>
              <a:t>公共服务设施拓展公共服务开展整合</a:t>
            </a:r>
            <a:endParaRPr lang="en-US" altLang="zh-CN" sz="2200" b="1" dirty="0">
              <a:solidFill>
                <a:srgbClr val="FFFF00"/>
              </a:solidFill>
            </a:endParaRPr>
          </a:p>
        </p:txBody>
      </p:sp>
    </p:spTree>
    <p:extLst>
      <p:ext uri="{BB962C8B-B14F-4D97-AF65-F5344CB8AC3E}">
        <p14:creationId xmlns="" xmlns:p14="http://schemas.microsoft.com/office/powerpoint/2010/main" val="818162417"/>
      </p:ext>
    </p:extLst>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chemeClr val="bg1"/>
                </a:solidFill>
              </a:rPr>
              <a:t>上海社会科学院科研成果传播办公室制</a:t>
            </a:r>
          </a:p>
        </p:txBody>
      </p:sp>
      <p:sp>
        <p:nvSpPr>
          <p:cNvPr id="5" name="矩形 4"/>
          <p:cNvSpPr/>
          <p:nvPr/>
        </p:nvSpPr>
        <p:spPr>
          <a:xfrm>
            <a:off x="1968147" y="759639"/>
            <a:ext cx="7643813" cy="1008289"/>
          </a:xfrm>
          <a:prstGeom prst="rect">
            <a:avLst/>
          </a:prstGeom>
        </p:spPr>
        <p:txBody>
          <a:bodyPr wrap="square">
            <a:spAutoFit/>
          </a:bodyPr>
          <a:lstStyle/>
          <a:p>
            <a:pPr>
              <a:lnSpc>
                <a:spcPct val="150000"/>
              </a:lnSpc>
            </a:pPr>
            <a:r>
              <a:rPr lang="en-US" altLang="zh-CN" sz="2400" b="1" dirty="0" smtClean="0">
                <a:solidFill>
                  <a:schemeClr val="bg1"/>
                </a:solidFill>
              </a:rPr>
              <a:t>2</a:t>
            </a:r>
            <a:r>
              <a:rPr lang="zh-CN" altLang="zh-CN" sz="2400" b="1" dirty="0">
                <a:solidFill>
                  <a:schemeClr val="bg1"/>
                </a:solidFill>
              </a:rPr>
              <a:t>、聚焦培育，增强公共服务供应商</a:t>
            </a:r>
            <a:r>
              <a:rPr lang="zh-CN" altLang="zh-CN" sz="2400" b="1" dirty="0">
                <a:solidFill>
                  <a:schemeClr val="bg1"/>
                </a:solidFill>
              </a:rPr>
              <a:t>整体服务能力</a:t>
            </a:r>
          </a:p>
          <a:p>
            <a:pPr>
              <a:lnSpc>
                <a:spcPct val="150000"/>
              </a:lnSpc>
            </a:pPr>
            <a:endParaRPr lang="en-US" altLang="zh-CN" b="1" dirty="0" smtClean="0">
              <a:solidFill>
                <a:srgbClr val="FF9900"/>
              </a:solidFill>
            </a:endParaRPr>
          </a:p>
        </p:txBody>
      </p:sp>
      <p:sp>
        <p:nvSpPr>
          <p:cNvPr id="7" name="圆角矩形 6"/>
          <p:cNvSpPr/>
          <p:nvPr/>
        </p:nvSpPr>
        <p:spPr>
          <a:xfrm>
            <a:off x="1753676" y="1633308"/>
            <a:ext cx="9010996" cy="3978725"/>
          </a:xfrm>
          <a:prstGeom prst="roundRect">
            <a:avLst/>
          </a:prstGeom>
          <a:solidFill>
            <a:srgbClr val="0070C0">
              <a:alpha val="41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2" name="矩形 1"/>
          <p:cNvSpPr/>
          <p:nvPr/>
        </p:nvSpPr>
        <p:spPr>
          <a:xfrm>
            <a:off x="2271947" y="1793705"/>
            <a:ext cx="8033196" cy="3647152"/>
          </a:xfrm>
          <a:prstGeom prst="rect">
            <a:avLst/>
          </a:prstGeom>
        </p:spPr>
        <p:txBody>
          <a:bodyPr wrap="square">
            <a:spAutoFit/>
          </a:bodyPr>
          <a:lstStyle/>
          <a:p>
            <a:pPr>
              <a:lnSpc>
                <a:spcPct val="150000"/>
              </a:lnSpc>
            </a:pPr>
            <a:r>
              <a:rPr lang="zh-CN" altLang="zh-CN" sz="2200" b="1" dirty="0" smtClean="0">
                <a:solidFill>
                  <a:srgbClr val="FF0000"/>
                </a:solidFill>
              </a:rPr>
              <a:t>合格</a:t>
            </a:r>
            <a:r>
              <a:rPr lang="zh-CN" altLang="en-US" sz="2200" b="1" dirty="0" smtClean="0">
                <a:solidFill>
                  <a:srgbClr val="FF0000"/>
                </a:solidFill>
              </a:rPr>
              <a:t>的公共服务供应商，要具备</a:t>
            </a:r>
            <a:r>
              <a:rPr lang="zh-CN" altLang="zh-CN" sz="2200" b="1" dirty="0" smtClean="0">
                <a:solidFill>
                  <a:srgbClr val="FF0000"/>
                </a:solidFill>
              </a:rPr>
              <a:t>三</a:t>
            </a:r>
            <a:r>
              <a:rPr lang="zh-CN" altLang="zh-CN" sz="2200" b="1" dirty="0" smtClean="0">
                <a:solidFill>
                  <a:srgbClr val="FF0000"/>
                </a:solidFill>
              </a:rPr>
              <a:t>个条件要求：</a:t>
            </a:r>
            <a:r>
              <a:rPr lang="zh-CN" altLang="zh-CN" sz="2200" b="1" dirty="0" smtClean="0">
                <a:solidFill>
                  <a:srgbClr val="FFFF00"/>
                </a:solidFill>
              </a:rPr>
              <a:t>一要具有提供多种服务项目的供给能力，二要具有接盘小而散服务，并能实施有效整合、大幅提升服务水平的执行能力，三要具有行业资质、能够提供标准化、智能化服务的专业能力</a:t>
            </a:r>
            <a:r>
              <a:rPr lang="zh-CN" altLang="zh-CN" sz="2200" b="1" dirty="0" smtClean="0">
                <a:solidFill>
                  <a:srgbClr val="FFFF00"/>
                </a:solidFill>
              </a:rPr>
              <a:t>。</a:t>
            </a:r>
            <a:endParaRPr lang="en-US" altLang="zh-CN" sz="2200" b="1" dirty="0" smtClean="0">
              <a:solidFill>
                <a:srgbClr val="FFFF00"/>
              </a:solidFill>
            </a:endParaRPr>
          </a:p>
          <a:p>
            <a:pPr>
              <a:lnSpc>
                <a:spcPct val="150000"/>
              </a:lnSpc>
            </a:pPr>
            <a:r>
              <a:rPr lang="zh-CN" altLang="en-US" sz="2200" b="1" dirty="0" smtClean="0">
                <a:solidFill>
                  <a:srgbClr val="FF0000"/>
                </a:solidFill>
              </a:rPr>
              <a:t>  ★ </a:t>
            </a:r>
            <a:r>
              <a:rPr lang="zh-CN" altLang="zh-CN" sz="2200" b="1" dirty="0" smtClean="0">
                <a:solidFill>
                  <a:srgbClr val="FFFF00"/>
                </a:solidFill>
              </a:rPr>
              <a:t>明确</a:t>
            </a:r>
            <a:r>
              <a:rPr lang="zh-CN" altLang="zh-CN" sz="2200" b="1" dirty="0">
                <a:solidFill>
                  <a:srgbClr val="FFFF00"/>
                </a:solidFill>
              </a:rPr>
              <a:t>集聚培育的重点</a:t>
            </a:r>
            <a:r>
              <a:rPr lang="zh-CN" altLang="zh-CN" sz="2200" b="1" dirty="0" smtClean="0">
                <a:solidFill>
                  <a:srgbClr val="FFFF00"/>
                </a:solidFill>
              </a:rPr>
              <a:t>对象定向</a:t>
            </a:r>
            <a:endParaRPr lang="en-US" altLang="zh-CN" sz="2200" b="1" dirty="0" smtClean="0">
              <a:solidFill>
                <a:srgbClr val="FFFF00"/>
              </a:solidFill>
            </a:endParaRPr>
          </a:p>
          <a:p>
            <a:pPr>
              <a:lnSpc>
                <a:spcPct val="150000"/>
              </a:lnSpc>
            </a:pPr>
            <a:r>
              <a:rPr lang="zh-CN" altLang="en-US" sz="2200" b="1" dirty="0" smtClean="0">
                <a:solidFill>
                  <a:srgbClr val="FF0000"/>
                </a:solidFill>
              </a:rPr>
              <a:t>  ★ </a:t>
            </a:r>
            <a:r>
              <a:rPr lang="zh-CN" altLang="zh-CN" sz="2200" b="1" dirty="0" smtClean="0">
                <a:solidFill>
                  <a:srgbClr val="FFFF00"/>
                </a:solidFill>
              </a:rPr>
              <a:t>放开</a:t>
            </a:r>
            <a:r>
              <a:rPr lang="zh-CN" altLang="zh-CN" sz="2200" b="1" dirty="0">
                <a:solidFill>
                  <a:srgbClr val="FFFF00"/>
                </a:solidFill>
              </a:rPr>
              <a:t>公共服务领域</a:t>
            </a:r>
            <a:endParaRPr lang="en-US" altLang="zh-CN" sz="2200" b="1" dirty="0">
              <a:solidFill>
                <a:srgbClr val="FFFF00"/>
              </a:solidFill>
            </a:endParaRPr>
          </a:p>
          <a:p>
            <a:pPr>
              <a:lnSpc>
                <a:spcPct val="150000"/>
              </a:lnSpc>
            </a:pPr>
            <a:r>
              <a:rPr lang="zh-CN" altLang="en-US" sz="2200" b="1" dirty="0" smtClean="0">
                <a:solidFill>
                  <a:srgbClr val="FF0000"/>
                </a:solidFill>
              </a:rPr>
              <a:t>  ★</a:t>
            </a:r>
            <a:r>
              <a:rPr lang="en-US" altLang="zh-CN" sz="2200" b="1" dirty="0" smtClean="0">
                <a:solidFill>
                  <a:srgbClr val="FFFF00"/>
                </a:solidFill>
              </a:rPr>
              <a:t> </a:t>
            </a:r>
            <a:r>
              <a:rPr lang="zh-CN" altLang="zh-CN" sz="2200" b="1" dirty="0" smtClean="0">
                <a:solidFill>
                  <a:srgbClr val="FFFF00"/>
                </a:solidFill>
              </a:rPr>
              <a:t>加大</a:t>
            </a:r>
            <a:r>
              <a:rPr lang="zh-CN" altLang="zh-CN" sz="2200" b="1" dirty="0">
                <a:solidFill>
                  <a:srgbClr val="FFFF00"/>
                </a:solidFill>
              </a:rPr>
              <a:t>聚焦培育的力度</a:t>
            </a:r>
            <a:endParaRPr lang="en-US" altLang="zh-CN" sz="2200" b="1" dirty="0">
              <a:solidFill>
                <a:srgbClr val="FFFF00"/>
              </a:solidFill>
            </a:endParaRPr>
          </a:p>
        </p:txBody>
      </p:sp>
    </p:spTree>
    <p:extLst>
      <p:ext uri="{BB962C8B-B14F-4D97-AF65-F5344CB8AC3E}">
        <p14:creationId xmlns="" xmlns:p14="http://schemas.microsoft.com/office/powerpoint/2010/main" val="2223708401"/>
      </p:ext>
    </p:extLst>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chemeClr val="bg1"/>
                </a:solidFill>
              </a:rPr>
              <a:t>上海社会科学院科研成果传播办公室制</a:t>
            </a:r>
          </a:p>
        </p:txBody>
      </p:sp>
      <p:sp>
        <p:nvSpPr>
          <p:cNvPr id="2" name="矩形 1"/>
          <p:cNvSpPr/>
          <p:nvPr/>
        </p:nvSpPr>
        <p:spPr>
          <a:xfrm>
            <a:off x="1558434" y="584119"/>
            <a:ext cx="9161148" cy="461665"/>
          </a:xfrm>
          <a:prstGeom prst="rect">
            <a:avLst/>
          </a:prstGeom>
        </p:spPr>
        <p:txBody>
          <a:bodyPr wrap="square">
            <a:spAutoFit/>
          </a:bodyPr>
          <a:lstStyle/>
          <a:p>
            <a:r>
              <a:rPr lang="en-US" altLang="zh-CN" sz="2400" b="1" dirty="0">
                <a:solidFill>
                  <a:schemeClr val="bg1"/>
                </a:solidFill>
              </a:rPr>
              <a:t>3</a:t>
            </a:r>
            <a:r>
              <a:rPr lang="zh-CN" altLang="zh-CN" sz="2400" b="1" dirty="0">
                <a:solidFill>
                  <a:schemeClr val="bg1"/>
                </a:solidFill>
              </a:rPr>
              <a:t>、跨界协同，推动公共区域的公共服务整合向周边地区复制</a:t>
            </a:r>
            <a:r>
              <a:rPr lang="zh-CN" altLang="zh-CN" sz="2400" b="1" dirty="0" smtClean="0">
                <a:solidFill>
                  <a:schemeClr val="bg1"/>
                </a:solidFill>
              </a:rPr>
              <a:t>推广</a:t>
            </a:r>
            <a:endParaRPr lang="en-US" altLang="zh-CN" sz="2400" b="1" dirty="0">
              <a:solidFill>
                <a:schemeClr val="bg1"/>
              </a:solidFill>
            </a:endParaRPr>
          </a:p>
        </p:txBody>
      </p:sp>
      <p:sp>
        <p:nvSpPr>
          <p:cNvPr id="7" name="圆角矩形 6"/>
          <p:cNvSpPr/>
          <p:nvPr/>
        </p:nvSpPr>
        <p:spPr>
          <a:xfrm>
            <a:off x="1215267" y="1272778"/>
            <a:ext cx="10137361" cy="4370611"/>
          </a:xfrm>
          <a:prstGeom prst="roundRect">
            <a:avLst/>
          </a:prstGeom>
          <a:solidFill>
            <a:srgbClr val="0070C0">
              <a:alpha val="41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3" name="矩形 2"/>
          <p:cNvSpPr/>
          <p:nvPr/>
        </p:nvSpPr>
        <p:spPr>
          <a:xfrm>
            <a:off x="1361159" y="1398859"/>
            <a:ext cx="9653843" cy="4201150"/>
          </a:xfrm>
          <a:prstGeom prst="rect">
            <a:avLst/>
          </a:prstGeom>
        </p:spPr>
        <p:txBody>
          <a:bodyPr wrap="square">
            <a:spAutoFit/>
          </a:bodyPr>
          <a:lstStyle/>
          <a:p>
            <a:pPr indent="457200">
              <a:lnSpc>
                <a:spcPct val="150000"/>
              </a:lnSpc>
            </a:pPr>
            <a:r>
              <a:rPr lang="zh-CN" altLang="zh-CN" sz="2200" b="1" dirty="0" smtClean="0">
                <a:solidFill>
                  <a:srgbClr val="FFFF00"/>
                </a:solidFill>
              </a:rPr>
              <a:t>这项先行先试的改革创新实践，对各地都是可借鉴可复制的。</a:t>
            </a:r>
            <a:endParaRPr lang="en-US" altLang="zh-CN" sz="2200" b="1" dirty="0">
              <a:solidFill>
                <a:srgbClr val="FFFF00"/>
              </a:solidFill>
            </a:endParaRPr>
          </a:p>
          <a:p>
            <a:pPr indent="457200">
              <a:lnSpc>
                <a:spcPct val="150000"/>
              </a:lnSpc>
            </a:pPr>
            <a:r>
              <a:rPr lang="zh-CN" altLang="zh-CN" sz="2200" b="1" dirty="0">
                <a:solidFill>
                  <a:srgbClr val="FF0000"/>
                </a:solidFill>
              </a:rPr>
              <a:t>可借助示范区一体化体制机制改革创新先行的政策集成，先在示范区内</a:t>
            </a:r>
            <a:r>
              <a:rPr lang="zh-CN" altLang="zh-CN" sz="2200" b="1" dirty="0" smtClean="0">
                <a:solidFill>
                  <a:srgbClr val="FF0000"/>
                </a:solidFill>
              </a:rPr>
              <a:t>的</a:t>
            </a:r>
            <a:r>
              <a:rPr lang="zh-CN" altLang="zh-CN" sz="2200" b="1" dirty="0">
                <a:solidFill>
                  <a:srgbClr val="FF0000"/>
                </a:solidFill>
              </a:rPr>
              <a:t>金泽镇、朱家角</a:t>
            </a:r>
            <a:r>
              <a:rPr lang="zh-CN" altLang="zh-CN" sz="2200" b="1" dirty="0" smtClean="0">
                <a:solidFill>
                  <a:srgbClr val="FF0000"/>
                </a:solidFill>
              </a:rPr>
              <a:t>镇</a:t>
            </a:r>
            <a:r>
              <a:rPr lang="zh-CN" altLang="en-US" sz="2200" b="1" dirty="0" smtClean="0">
                <a:solidFill>
                  <a:srgbClr val="FF0000"/>
                </a:solidFill>
              </a:rPr>
              <a:t>试行</a:t>
            </a:r>
            <a:r>
              <a:rPr lang="zh-CN" altLang="zh-CN" sz="2200" b="1" dirty="0" smtClean="0">
                <a:solidFill>
                  <a:srgbClr val="FF0000"/>
                </a:solidFill>
              </a:rPr>
              <a:t>，</a:t>
            </a:r>
            <a:r>
              <a:rPr lang="zh-CN" altLang="zh-CN" sz="2200" b="1" u="sng" dirty="0">
                <a:solidFill>
                  <a:srgbClr val="FFFF00"/>
                </a:solidFill>
              </a:rPr>
              <a:t>重点围绕生态绿色、乡村振兴两大主题</a:t>
            </a:r>
            <a:r>
              <a:rPr lang="zh-CN" altLang="zh-CN" sz="2200" b="1" dirty="0">
                <a:solidFill>
                  <a:srgbClr val="FFFF00"/>
                </a:solidFill>
              </a:rPr>
              <a:t>，对公共区域的公共服务开展整合，取得一定成效和经验后</a:t>
            </a:r>
            <a:r>
              <a:rPr lang="zh-CN" altLang="zh-CN" sz="2200" b="1" dirty="0" smtClean="0">
                <a:solidFill>
                  <a:srgbClr val="FFFF00"/>
                </a:solidFill>
              </a:rPr>
              <a:t>，</a:t>
            </a:r>
            <a:r>
              <a:rPr lang="zh-CN" altLang="zh-CN" sz="2200" b="1" dirty="0">
                <a:solidFill>
                  <a:srgbClr val="FFFF00"/>
                </a:solidFill>
              </a:rPr>
              <a:t>联合示范区的其他黎里镇、西塘镇、姚庄镇三个镇，</a:t>
            </a:r>
            <a:r>
              <a:rPr lang="zh-CN" altLang="zh-CN" sz="2200" b="1" u="sng" dirty="0">
                <a:solidFill>
                  <a:srgbClr val="FFFF00"/>
                </a:solidFill>
              </a:rPr>
              <a:t>开展跨界</a:t>
            </a:r>
            <a:r>
              <a:rPr lang="zh-CN" altLang="zh-CN" sz="2200" b="1" u="sng" dirty="0" smtClean="0">
                <a:solidFill>
                  <a:srgbClr val="FFFF00"/>
                </a:solidFill>
              </a:rPr>
              <a:t>协同</a:t>
            </a:r>
            <a:r>
              <a:rPr lang="en-US" altLang="zh-CN" sz="2200" b="1" u="sng" dirty="0" smtClean="0">
                <a:solidFill>
                  <a:srgbClr val="FFFF00"/>
                </a:solidFill>
              </a:rPr>
              <a:t>,</a:t>
            </a:r>
            <a:r>
              <a:rPr lang="zh-CN" altLang="zh-CN" sz="2200" b="1" u="sng" dirty="0" smtClean="0">
                <a:solidFill>
                  <a:srgbClr val="FFFF00"/>
                </a:solidFill>
              </a:rPr>
              <a:t>在</a:t>
            </a:r>
            <a:r>
              <a:rPr lang="zh-CN" altLang="zh-CN" sz="2200" b="1" u="sng" dirty="0">
                <a:solidFill>
                  <a:srgbClr val="FFFF00"/>
                </a:solidFill>
              </a:rPr>
              <a:t>服务标准、服务规范和平台共享方面开展紧密合作，形成一体化推进机制</a:t>
            </a:r>
            <a:r>
              <a:rPr lang="zh-CN" altLang="zh-CN" sz="2200" b="1" dirty="0">
                <a:solidFill>
                  <a:srgbClr val="FFFF00"/>
                </a:solidFill>
              </a:rPr>
              <a:t>。</a:t>
            </a:r>
            <a:endParaRPr lang="en-US" altLang="zh-CN" sz="2200" b="1" dirty="0">
              <a:solidFill>
                <a:srgbClr val="FFFF00"/>
              </a:solidFill>
            </a:endParaRPr>
          </a:p>
          <a:p>
            <a:pPr indent="457200">
              <a:lnSpc>
                <a:spcPct val="150000"/>
              </a:lnSpc>
            </a:pPr>
            <a:r>
              <a:rPr lang="zh-CN" altLang="zh-CN" sz="2200" b="1" dirty="0">
                <a:solidFill>
                  <a:srgbClr val="FFFF00"/>
                </a:solidFill>
              </a:rPr>
              <a:t>可借助重点供应商参与吴江、嘉善两地公共服务整合，</a:t>
            </a:r>
            <a:r>
              <a:rPr lang="zh-CN" altLang="zh-CN" sz="2200" b="1" u="sng" dirty="0">
                <a:solidFill>
                  <a:srgbClr val="FFFF00"/>
                </a:solidFill>
              </a:rPr>
              <a:t>创新构建跨区域的利益共享成本共担机制</a:t>
            </a:r>
            <a:endParaRPr lang="en-US" altLang="zh-CN" sz="2200" b="1" u="sng" dirty="0">
              <a:solidFill>
                <a:srgbClr val="FFFF00"/>
              </a:solidFill>
            </a:endParaRPr>
          </a:p>
        </p:txBody>
      </p:sp>
    </p:spTree>
    <p:extLst>
      <p:ext uri="{BB962C8B-B14F-4D97-AF65-F5344CB8AC3E}">
        <p14:creationId xmlns="" xmlns:p14="http://schemas.microsoft.com/office/powerpoint/2010/main" val="1006463533"/>
      </p:ext>
    </p:extLst>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chemeClr val="bg1"/>
                </a:solidFill>
              </a:rPr>
              <a:t>上海社会科学院科研成果传播办公室制</a:t>
            </a:r>
          </a:p>
        </p:txBody>
      </p:sp>
      <p:sp>
        <p:nvSpPr>
          <p:cNvPr id="6" name="圆角矩形 5"/>
          <p:cNvSpPr/>
          <p:nvPr/>
        </p:nvSpPr>
        <p:spPr>
          <a:xfrm>
            <a:off x="1602502" y="1570540"/>
            <a:ext cx="9010996" cy="3978725"/>
          </a:xfrm>
          <a:prstGeom prst="roundRect">
            <a:avLst/>
          </a:prstGeom>
          <a:solidFill>
            <a:srgbClr val="0070C0">
              <a:alpha val="41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2" name="矩形 1"/>
          <p:cNvSpPr/>
          <p:nvPr/>
        </p:nvSpPr>
        <p:spPr>
          <a:xfrm>
            <a:off x="1949581" y="705959"/>
            <a:ext cx="7658793" cy="461665"/>
          </a:xfrm>
          <a:prstGeom prst="rect">
            <a:avLst/>
          </a:prstGeom>
        </p:spPr>
        <p:txBody>
          <a:bodyPr wrap="square">
            <a:spAutoFit/>
          </a:bodyPr>
          <a:lstStyle/>
          <a:p>
            <a:r>
              <a:rPr lang="en-US" altLang="zh-CN" sz="2400" b="1" dirty="0">
                <a:solidFill>
                  <a:schemeClr val="bg1"/>
                </a:solidFill>
              </a:rPr>
              <a:t>4</a:t>
            </a:r>
            <a:r>
              <a:rPr lang="zh-CN" altLang="zh-CN" sz="2400" b="1" dirty="0">
                <a:solidFill>
                  <a:schemeClr val="bg1"/>
                </a:solidFill>
              </a:rPr>
              <a:t>、对标一流，加强行业标准建设和监管平台</a:t>
            </a:r>
            <a:r>
              <a:rPr lang="zh-CN" altLang="zh-CN" sz="2400" b="1" dirty="0" smtClean="0">
                <a:solidFill>
                  <a:schemeClr val="bg1"/>
                </a:solidFill>
              </a:rPr>
              <a:t>建设</a:t>
            </a:r>
            <a:endParaRPr lang="en-US" altLang="zh-CN" sz="2400" b="1" dirty="0">
              <a:solidFill>
                <a:schemeClr val="bg1"/>
              </a:solidFill>
            </a:endParaRPr>
          </a:p>
        </p:txBody>
      </p:sp>
      <p:sp>
        <p:nvSpPr>
          <p:cNvPr id="3" name="矩形 2"/>
          <p:cNvSpPr/>
          <p:nvPr/>
        </p:nvSpPr>
        <p:spPr>
          <a:xfrm>
            <a:off x="1933003" y="1761848"/>
            <a:ext cx="8237935" cy="3647152"/>
          </a:xfrm>
          <a:prstGeom prst="rect">
            <a:avLst/>
          </a:prstGeom>
        </p:spPr>
        <p:txBody>
          <a:bodyPr wrap="square">
            <a:spAutoFit/>
          </a:bodyPr>
          <a:lstStyle/>
          <a:p>
            <a:pPr>
              <a:lnSpc>
                <a:spcPct val="150000"/>
              </a:lnSpc>
            </a:pPr>
            <a:r>
              <a:rPr lang="en-US" altLang="zh-CN" sz="2200" b="1" dirty="0" smtClean="0">
                <a:solidFill>
                  <a:srgbClr val="FFFF00"/>
                </a:solidFill>
              </a:rPr>
              <a:t>       </a:t>
            </a:r>
            <a:r>
              <a:rPr lang="zh-CN" altLang="zh-CN" sz="2200" b="1" dirty="0" smtClean="0">
                <a:solidFill>
                  <a:srgbClr val="FFFF00"/>
                </a:solidFill>
              </a:rPr>
              <a:t>要</a:t>
            </a:r>
            <a:r>
              <a:rPr lang="zh-CN" altLang="zh-CN" sz="2200" b="1" dirty="0" smtClean="0">
                <a:solidFill>
                  <a:srgbClr val="FFFF00"/>
                </a:solidFill>
              </a:rPr>
              <a:t>坚持对标国际一流，通过行业标准建设和监管制度建设，充分保障公共区域的公共服务达到高水平、高品质，并以标准引导公共服务供应商高质量发展，以标准促进政府公共服务管理的科学化、精细化。</a:t>
            </a:r>
          </a:p>
          <a:p>
            <a:pPr>
              <a:lnSpc>
                <a:spcPct val="150000"/>
              </a:lnSpc>
            </a:pPr>
            <a:r>
              <a:rPr lang="zh-CN" altLang="en-US" sz="2200" b="1" dirty="0" smtClean="0">
                <a:solidFill>
                  <a:srgbClr val="FFFF00"/>
                </a:solidFill>
              </a:rPr>
              <a:t> </a:t>
            </a:r>
            <a:r>
              <a:rPr lang="zh-CN" altLang="en-US" sz="2200" b="1" dirty="0" smtClean="0">
                <a:solidFill>
                  <a:srgbClr val="FFFF00"/>
                </a:solidFill>
              </a:rPr>
              <a:t>  </a:t>
            </a:r>
            <a:r>
              <a:rPr lang="zh-CN" altLang="en-US" sz="2200" b="1" dirty="0" smtClean="0">
                <a:solidFill>
                  <a:srgbClr val="FF0000"/>
                </a:solidFill>
              </a:rPr>
              <a:t>★  </a:t>
            </a:r>
            <a:r>
              <a:rPr lang="zh-CN" altLang="zh-CN" sz="2200" b="1" dirty="0" smtClean="0">
                <a:solidFill>
                  <a:srgbClr val="FFFF00"/>
                </a:solidFill>
              </a:rPr>
              <a:t>发挥</a:t>
            </a:r>
            <a:r>
              <a:rPr lang="zh-CN" altLang="zh-CN" sz="2200" b="1" dirty="0">
                <a:solidFill>
                  <a:srgbClr val="FFFF00"/>
                </a:solidFill>
              </a:rPr>
              <a:t>行业协会的作用，加快推进行业标准建设</a:t>
            </a:r>
            <a:endParaRPr lang="en-US" altLang="zh-CN" sz="2200" b="1" dirty="0">
              <a:solidFill>
                <a:srgbClr val="FFFF00"/>
              </a:solidFill>
            </a:endParaRPr>
          </a:p>
          <a:p>
            <a:pPr>
              <a:lnSpc>
                <a:spcPct val="150000"/>
              </a:lnSpc>
            </a:pPr>
            <a:r>
              <a:rPr lang="zh-CN" altLang="en-US" sz="2200" b="1" dirty="0" smtClean="0">
                <a:solidFill>
                  <a:srgbClr val="FFFF00"/>
                </a:solidFill>
              </a:rPr>
              <a:t> </a:t>
            </a:r>
            <a:r>
              <a:rPr lang="zh-CN" altLang="en-US" sz="2200" b="1" dirty="0" smtClean="0">
                <a:solidFill>
                  <a:srgbClr val="FFFF00"/>
                </a:solidFill>
              </a:rPr>
              <a:t>  </a:t>
            </a:r>
            <a:r>
              <a:rPr lang="zh-CN" altLang="en-US" sz="2200" b="1" dirty="0" smtClean="0">
                <a:solidFill>
                  <a:srgbClr val="FF0000"/>
                </a:solidFill>
              </a:rPr>
              <a:t>★  </a:t>
            </a:r>
            <a:r>
              <a:rPr lang="zh-CN" altLang="zh-CN" sz="2200" b="1" dirty="0" smtClean="0">
                <a:solidFill>
                  <a:srgbClr val="FFFF00"/>
                </a:solidFill>
              </a:rPr>
              <a:t>要</a:t>
            </a:r>
            <a:r>
              <a:rPr lang="zh-CN" altLang="zh-CN" sz="2200" b="1" dirty="0">
                <a:solidFill>
                  <a:srgbClr val="FFFF00"/>
                </a:solidFill>
              </a:rPr>
              <a:t>发挥重点供应商的作用，提升行业标准制定能力和话语权</a:t>
            </a:r>
            <a:endParaRPr lang="en-US" altLang="zh-CN" sz="2200" b="1" dirty="0">
              <a:solidFill>
                <a:srgbClr val="FFFF00"/>
              </a:solidFill>
            </a:endParaRPr>
          </a:p>
          <a:p>
            <a:pPr>
              <a:lnSpc>
                <a:spcPct val="150000"/>
              </a:lnSpc>
            </a:pPr>
            <a:r>
              <a:rPr lang="zh-CN" altLang="en-US" sz="2200" b="1" dirty="0" smtClean="0">
                <a:solidFill>
                  <a:srgbClr val="FF0000"/>
                </a:solidFill>
              </a:rPr>
              <a:t>   ★ </a:t>
            </a:r>
            <a:r>
              <a:rPr lang="zh-CN" altLang="zh-CN" sz="2200" b="1" dirty="0" smtClean="0">
                <a:solidFill>
                  <a:srgbClr val="FFFF00"/>
                </a:solidFill>
              </a:rPr>
              <a:t>要</a:t>
            </a:r>
            <a:r>
              <a:rPr lang="zh-CN" altLang="zh-CN" sz="2200" b="1" dirty="0">
                <a:solidFill>
                  <a:srgbClr val="FFFF00"/>
                </a:solidFill>
              </a:rPr>
              <a:t>借助“一网统管”“城市大脑”平台，建立更广覆盖的监管平台。</a:t>
            </a:r>
          </a:p>
        </p:txBody>
      </p:sp>
    </p:spTree>
    <p:extLst>
      <p:ext uri="{BB962C8B-B14F-4D97-AF65-F5344CB8AC3E}">
        <p14:creationId xmlns="" xmlns:p14="http://schemas.microsoft.com/office/powerpoint/2010/main" val="3613383965"/>
      </p:ext>
    </p:extLst>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chemeClr val="bg1"/>
                </a:solidFill>
              </a:rPr>
              <a:t>上海社会科学院科研成果传播办公室制</a:t>
            </a:r>
          </a:p>
        </p:txBody>
      </p:sp>
      <p:sp>
        <p:nvSpPr>
          <p:cNvPr id="6" name="圆角矩形 5"/>
          <p:cNvSpPr/>
          <p:nvPr/>
        </p:nvSpPr>
        <p:spPr>
          <a:xfrm>
            <a:off x="1257300" y="1387654"/>
            <a:ext cx="9804400" cy="3978725"/>
          </a:xfrm>
          <a:prstGeom prst="roundRect">
            <a:avLst/>
          </a:prstGeom>
          <a:solidFill>
            <a:srgbClr val="0070C0">
              <a:alpha val="41000"/>
            </a:srgbClr>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2" name="矩形 1"/>
          <p:cNvSpPr/>
          <p:nvPr/>
        </p:nvSpPr>
        <p:spPr>
          <a:xfrm>
            <a:off x="1875443" y="529589"/>
            <a:ext cx="9360131" cy="738664"/>
          </a:xfrm>
          <a:prstGeom prst="rect">
            <a:avLst/>
          </a:prstGeom>
        </p:spPr>
        <p:txBody>
          <a:bodyPr wrap="square">
            <a:spAutoFit/>
          </a:bodyPr>
          <a:lstStyle/>
          <a:p>
            <a:r>
              <a:rPr lang="en-US" altLang="zh-CN" sz="2400" b="1" dirty="0">
                <a:solidFill>
                  <a:schemeClr val="bg1"/>
                </a:solidFill>
              </a:rPr>
              <a:t>5</a:t>
            </a:r>
            <a:r>
              <a:rPr lang="zh-CN" altLang="zh-CN" sz="2400" b="1" dirty="0">
                <a:solidFill>
                  <a:schemeClr val="bg1"/>
                </a:solidFill>
              </a:rPr>
              <a:t>、保障投入，推进公共服务资金分配制度改革</a:t>
            </a:r>
          </a:p>
          <a:p>
            <a:endParaRPr lang="en-US" altLang="zh-CN" dirty="0">
              <a:solidFill>
                <a:srgbClr val="FF9900"/>
              </a:solidFill>
            </a:endParaRPr>
          </a:p>
        </p:txBody>
      </p:sp>
      <p:sp>
        <p:nvSpPr>
          <p:cNvPr id="3" name="矩形 2"/>
          <p:cNvSpPr/>
          <p:nvPr/>
        </p:nvSpPr>
        <p:spPr>
          <a:xfrm>
            <a:off x="1511300" y="1422536"/>
            <a:ext cx="9283700" cy="3647152"/>
          </a:xfrm>
          <a:prstGeom prst="rect">
            <a:avLst/>
          </a:prstGeom>
        </p:spPr>
        <p:txBody>
          <a:bodyPr wrap="square">
            <a:spAutoFit/>
          </a:bodyPr>
          <a:lstStyle/>
          <a:p>
            <a:pPr indent="457200">
              <a:lnSpc>
                <a:spcPct val="150000"/>
              </a:lnSpc>
            </a:pPr>
            <a:r>
              <a:rPr lang="zh-CN" altLang="en-US" sz="2200" b="1" dirty="0" smtClean="0">
                <a:solidFill>
                  <a:srgbClr val="FF0000"/>
                </a:solidFill>
              </a:rPr>
              <a:t>（</a:t>
            </a:r>
            <a:r>
              <a:rPr lang="en-US" altLang="zh-CN" sz="2200" b="1" dirty="0" smtClean="0">
                <a:solidFill>
                  <a:srgbClr val="FF0000"/>
                </a:solidFill>
              </a:rPr>
              <a:t>1</a:t>
            </a:r>
            <a:r>
              <a:rPr lang="zh-CN" altLang="en-US" sz="2200" b="1" dirty="0" smtClean="0">
                <a:solidFill>
                  <a:srgbClr val="FF0000"/>
                </a:solidFill>
              </a:rPr>
              <a:t>）</a:t>
            </a:r>
            <a:r>
              <a:rPr lang="zh-CN" altLang="zh-CN" sz="2200" b="1" dirty="0" smtClean="0">
                <a:solidFill>
                  <a:srgbClr val="FFFF00"/>
                </a:solidFill>
              </a:rPr>
              <a:t>按照</a:t>
            </a:r>
            <a:r>
              <a:rPr lang="zh-CN" altLang="zh-CN" sz="2200" b="1" dirty="0">
                <a:solidFill>
                  <a:srgbClr val="FFFF00"/>
                </a:solidFill>
              </a:rPr>
              <a:t>全域整合、整体外包的要求，把分散在各个相关部门的财政预算资金进行整合，包括了水利、环保、市容绿化、公路、街镇等</a:t>
            </a:r>
            <a:r>
              <a:rPr lang="zh-CN" altLang="zh-CN" sz="2200" b="1" dirty="0" smtClean="0">
                <a:solidFill>
                  <a:srgbClr val="FFFF00"/>
                </a:solidFill>
              </a:rPr>
              <a:t>部门</a:t>
            </a:r>
            <a:r>
              <a:rPr lang="zh-CN" altLang="en-US" sz="2200" b="1" dirty="0" smtClean="0">
                <a:solidFill>
                  <a:srgbClr val="FFFF00"/>
                </a:solidFill>
              </a:rPr>
              <a:t>。</a:t>
            </a:r>
            <a:endParaRPr lang="en-US" altLang="zh-CN" sz="2200" b="1" dirty="0" smtClean="0">
              <a:solidFill>
                <a:srgbClr val="FFFF00"/>
              </a:solidFill>
            </a:endParaRPr>
          </a:p>
          <a:p>
            <a:pPr indent="457200">
              <a:lnSpc>
                <a:spcPct val="150000"/>
              </a:lnSpc>
            </a:pPr>
            <a:r>
              <a:rPr lang="zh-CN" altLang="en-US" sz="2200" b="1" dirty="0" smtClean="0">
                <a:solidFill>
                  <a:srgbClr val="FF0000"/>
                </a:solidFill>
              </a:rPr>
              <a:t>（</a:t>
            </a:r>
            <a:r>
              <a:rPr lang="en-US" altLang="zh-CN" sz="2200" b="1" dirty="0" smtClean="0">
                <a:solidFill>
                  <a:srgbClr val="FF0000"/>
                </a:solidFill>
              </a:rPr>
              <a:t>2</a:t>
            </a:r>
            <a:r>
              <a:rPr lang="zh-CN" altLang="en-US" sz="2200" b="1" dirty="0" smtClean="0">
                <a:solidFill>
                  <a:srgbClr val="FF0000"/>
                </a:solidFill>
              </a:rPr>
              <a:t>）</a:t>
            </a:r>
            <a:r>
              <a:rPr lang="zh-CN" altLang="zh-CN" sz="2200" b="1" dirty="0" smtClean="0">
                <a:solidFill>
                  <a:srgbClr val="FFFF00"/>
                </a:solidFill>
              </a:rPr>
              <a:t>根据</a:t>
            </a:r>
            <a:r>
              <a:rPr lang="zh-CN" altLang="zh-CN" sz="2200" b="1" dirty="0">
                <a:solidFill>
                  <a:srgbClr val="FFFF00"/>
                </a:solidFill>
              </a:rPr>
              <a:t>公共区域公共服务的特点，改进项目招标制度，实行大项目整体招标、三年周期招标。要对示范区内的金泽、朱家角两镇增加相应的资金投入，确保可以引进优质的公共服务供应</a:t>
            </a:r>
            <a:r>
              <a:rPr lang="zh-CN" altLang="zh-CN" sz="2200" b="1" dirty="0" smtClean="0">
                <a:solidFill>
                  <a:srgbClr val="FFFF00"/>
                </a:solidFill>
              </a:rPr>
              <a:t>商</a:t>
            </a:r>
            <a:r>
              <a:rPr lang="zh-CN" altLang="en-US" sz="2200" b="1" dirty="0" smtClean="0">
                <a:solidFill>
                  <a:srgbClr val="FFFF00"/>
                </a:solidFill>
              </a:rPr>
              <a:t>。</a:t>
            </a:r>
            <a:endParaRPr lang="en-US" altLang="zh-CN" sz="2200" b="1" dirty="0" smtClean="0">
              <a:solidFill>
                <a:srgbClr val="FFFF00"/>
              </a:solidFill>
            </a:endParaRPr>
          </a:p>
          <a:p>
            <a:pPr indent="457200">
              <a:lnSpc>
                <a:spcPct val="150000"/>
              </a:lnSpc>
            </a:pPr>
            <a:r>
              <a:rPr lang="zh-CN" altLang="en-US" sz="2200" b="1" dirty="0" smtClean="0">
                <a:solidFill>
                  <a:srgbClr val="FF0000"/>
                </a:solidFill>
              </a:rPr>
              <a:t>（</a:t>
            </a:r>
            <a:r>
              <a:rPr lang="en-US" altLang="zh-CN" sz="2200" b="1" dirty="0" smtClean="0">
                <a:solidFill>
                  <a:srgbClr val="FF0000"/>
                </a:solidFill>
              </a:rPr>
              <a:t>3</a:t>
            </a:r>
            <a:r>
              <a:rPr lang="zh-CN" altLang="en-US" sz="2200" b="1" dirty="0" smtClean="0">
                <a:solidFill>
                  <a:srgbClr val="FF0000"/>
                </a:solidFill>
              </a:rPr>
              <a:t>）</a:t>
            </a:r>
            <a:r>
              <a:rPr lang="zh-CN" altLang="zh-CN" sz="2200" b="1" dirty="0" smtClean="0">
                <a:solidFill>
                  <a:srgbClr val="FFFF00"/>
                </a:solidFill>
              </a:rPr>
              <a:t>联动示范区</a:t>
            </a:r>
            <a:r>
              <a:rPr lang="zh-CN" altLang="zh-CN" sz="2200" b="1" dirty="0">
                <a:solidFill>
                  <a:srgbClr val="FFFF00"/>
                </a:solidFill>
              </a:rPr>
              <a:t>执委会、吴江、嘉善两地，争取共同设立专项资金，积极保障在公共区域整合公共服务中的资金</a:t>
            </a:r>
            <a:r>
              <a:rPr lang="zh-CN" altLang="zh-CN" sz="2200" b="1" dirty="0" smtClean="0">
                <a:solidFill>
                  <a:srgbClr val="FFFF00"/>
                </a:solidFill>
              </a:rPr>
              <a:t>需要</a:t>
            </a:r>
            <a:r>
              <a:rPr lang="zh-CN" altLang="en-US" sz="2200" b="1" dirty="0" smtClean="0">
                <a:solidFill>
                  <a:srgbClr val="FFFF00"/>
                </a:solidFill>
              </a:rPr>
              <a:t>。</a:t>
            </a:r>
            <a:endParaRPr lang="zh-CN" altLang="zh-CN" sz="2200" b="1" dirty="0">
              <a:solidFill>
                <a:srgbClr val="FFFF00"/>
              </a:solidFill>
            </a:endParaRPr>
          </a:p>
        </p:txBody>
      </p:sp>
    </p:spTree>
    <p:extLst>
      <p:ext uri="{BB962C8B-B14F-4D97-AF65-F5344CB8AC3E}">
        <p14:creationId xmlns="" xmlns:p14="http://schemas.microsoft.com/office/powerpoint/2010/main" val="2651958531"/>
      </p:ext>
    </p:extLst>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p:spPr>
      </p:pic>
      <p:sp>
        <p:nvSpPr>
          <p:cNvPr id="18" name="文本框 17">
            <a:extLst>
              <a:ext uri="{FF2B5EF4-FFF2-40B4-BE49-F238E27FC236}">
                <a16:creationId xmlns="" xmlns:a16="http://schemas.microsoft.com/office/drawing/2014/main" id="{66B79A9B-5AC8-4D9A-B9DA-B2A24F6568A2}"/>
              </a:ext>
            </a:extLst>
          </p:cNvPr>
          <p:cNvSpPr txBox="1"/>
          <p:nvPr/>
        </p:nvSpPr>
        <p:spPr>
          <a:xfrm>
            <a:off x="2497270" y="2627301"/>
            <a:ext cx="7362276" cy="898387"/>
          </a:xfrm>
          <a:prstGeom prst="rect">
            <a:avLst/>
          </a:prstGeom>
          <a:noFill/>
        </p:spPr>
        <p:txBody>
          <a:bodyPr wrap="square" rtlCol="0">
            <a:spAutoFit/>
          </a:bodyPr>
          <a:lstStyle/>
          <a:p>
            <a:pPr algn="ctr"/>
            <a:r>
              <a:rPr lang="zh-CN" altLang="en-US" sz="5238" b="1" i="1" dirty="0">
                <a:solidFill>
                  <a:srgbClr val="FFC000"/>
                </a:solidFill>
                <a:latin typeface="宋体" pitchFamily="2" charset="-122"/>
                <a:ea typeface="宋体" pitchFamily="2" charset="-122"/>
              </a:rPr>
              <a:t>谢  谢</a:t>
            </a:r>
            <a:endParaRPr lang="en-US" altLang="zh-CN" sz="5238" i="1" dirty="0">
              <a:solidFill>
                <a:srgbClr val="FFC000"/>
              </a:solidFill>
              <a:latin typeface="思源黑体 CN Bold" panose="020B0800000000000000" pitchFamily="34" charset="-122"/>
              <a:ea typeface="思源黑体 CN Bold" panose="020B0800000000000000" pitchFamily="34" charset="-122"/>
            </a:endParaRPr>
          </a:p>
        </p:txBody>
      </p:sp>
      <p:pic>
        <p:nvPicPr>
          <p:cNvPr id="9" name="Picture 4"/>
          <p:cNvPicPr>
            <a:picLocks noChangeAspect="1" noChangeArrowheads="1"/>
          </p:cNvPicPr>
          <p:nvPr/>
        </p:nvPicPr>
        <p:blipFill>
          <a:blip r:embed="rId3" cstate="print"/>
          <a:srcRect l="22403" t="16812" r="19363" b="72925"/>
          <a:stretch>
            <a:fillRect/>
          </a:stretch>
        </p:blipFill>
        <p:spPr bwMode="auto">
          <a:xfrm>
            <a:off x="572678" y="5770890"/>
            <a:ext cx="11009392" cy="938996"/>
          </a:xfrm>
          <a:prstGeom prst="rect">
            <a:avLst/>
          </a:prstGeom>
          <a:noFill/>
          <a:ln w="9525">
            <a:noFill/>
            <a:miter lim="800000"/>
            <a:headEnd/>
            <a:tailEnd/>
          </a:ln>
        </p:spPr>
      </p:pic>
      <p:sp>
        <p:nvSpPr>
          <p:cNvPr id="8" name="标题 1">
            <a:extLst>
              <a:ext uri="{FF2B5EF4-FFF2-40B4-BE49-F238E27FC236}">
                <a16:creationId xmlns="" xmlns:a16="http://schemas.microsoft.com/office/drawing/2014/main" id="{B7A72307-8D71-435F-ADBB-76A58D7924E4}"/>
              </a:ext>
            </a:extLst>
          </p:cNvPr>
          <p:cNvSpPr>
            <a:spLocks noGrp="1"/>
          </p:cNvSpPr>
          <p:nvPr>
            <p:ph type="title"/>
          </p:nvPr>
        </p:nvSpPr>
        <p:spPr>
          <a:xfrm>
            <a:off x="854688" y="434747"/>
            <a:ext cx="9611671" cy="477427"/>
          </a:xfrm>
        </p:spPr>
        <p:txBody>
          <a:bodyPr>
            <a:normAutofit/>
          </a:bodyPr>
          <a:lstStyle/>
          <a:p>
            <a:r>
              <a:rPr lang="zh-CN" altLang="en-US" sz="2286" b="1" dirty="0" smtClean="0">
                <a:solidFill>
                  <a:srgbClr val="FFFF00"/>
                </a:solidFill>
                <a:latin typeface="思源黑体 CN Bold" panose="020B0800000000000000" pitchFamily="34" charset="-122"/>
                <a:ea typeface="思源黑体 CN Bold" panose="020B0800000000000000" pitchFamily="34" charset="-122"/>
              </a:rPr>
              <a:t>长</a:t>
            </a:r>
            <a:r>
              <a:rPr lang="zh-CN" altLang="en-US" sz="2286" b="1" dirty="0">
                <a:solidFill>
                  <a:srgbClr val="FFFF00"/>
                </a:solidFill>
                <a:latin typeface="思源黑体 CN Bold" panose="020B0800000000000000" pitchFamily="34" charset="-122"/>
                <a:ea typeface="思源黑体 CN Bold" panose="020B0800000000000000" pitchFamily="34" charset="-122"/>
              </a:rPr>
              <a:t>三</a:t>
            </a:r>
            <a:r>
              <a:rPr lang="zh-CN" altLang="en-US" sz="2286" b="1" dirty="0" smtClean="0">
                <a:solidFill>
                  <a:srgbClr val="FFFF00"/>
                </a:solidFill>
                <a:latin typeface="思源黑体 CN Bold" panose="020B0800000000000000" pitchFamily="34" charset="-122"/>
                <a:ea typeface="思源黑体 CN Bold" panose="020B0800000000000000" pitchFamily="34" charset="-122"/>
              </a:rPr>
              <a:t>角一体化发展物业论坛（</a:t>
            </a:r>
            <a:r>
              <a:rPr lang="en-US" altLang="zh-CN" sz="2286" b="1" dirty="0" smtClean="0">
                <a:solidFill>
                  <a:srgbClr val="FFFF00"/>
                </a:solidFill>
                <a:latin typeface="思源黑体 CN Bold" panose="020B0800000000000000" pitchFamily="34" charset="-122"/>
                <a:ea typeface="思源黑体 CN Bold" panose="020B0800000000000000" pitchFamily="34" charset="-122"/>
              </a:rPr>
              <a:t>2020</a:t>
            </a:r>
            <a:r>
              <a:rPr lang="zh-CN" altLang="en-US" sz="2286" b="1" dirty="0" smtClean="0">
                <a:solidFill>
                  <a:srgbClr val="FFFF00"/>
                </a:solidFill>
                <a:latin typeface="思源黑体 CN Bold" panose="020B0800000000000000" pitchFamily="34" charset="-122"/>
                <a:ea typeface="思源黑体 CN Bold" panose="020B0800000000000000" pitchFamily="34" charset="-122"/>
              </a:rPr>
              <a:t>年</a:t>
            </a:r>
            <a:r>
              <a:rPr lang="en-US" altLang="zh-CN" sz="2286" b="1" dirty="0" smtClean="0">
                <a:solidFill>
                  <a:srgbClr val="FFFF00"/>
                </a:solidFill>
                <a:latin typeface="思源黑体 CN Bold" panose="020B0800000000000000" pitchFamily="34" charset="-122"/>
                <a:ea typeface="思源黑体 CN Bold" panose="020B0800000000000000" pitchFamily="34" charset="-122"/>
              </a:rPr>
              <a:t>10</a:t>
            </a:r>
            <a:r>
              <a:rPr lang="zh-CN" altLang="en-US" sz="2286" b="1" dirty="0" smtClean="0">
                <a:solidFill>
                  <a:srgbClr val="FFFF00"/>
                </a:solidFill>
                <a:latin typeface="思源黑体 CN Bold" panose="020B0800000000000000" pitchFamily="34" charset="-122"/>
                <a:ea typeface="思源黑体 CN Bold" panose="020B0800000000000000" pitchFamily="34" charset="-122"/>
              </a:rPr>
              <a:t>月</a:t>
            </a:r>
            <a:r>
              <a:rPr lang="en-US" altLang="zh-CN" sz="2286" b="1" dirty="0" smtClean="0">
                <a:solidFill>
                  <a:srgbClr val="FFFF00"/>
                </a:solidFill>
                <a:latin typeface="思源黑体 CN Bold" panose="020B0800000000000000" pitchFamily="34" charset="-122"/>
                <a:ea typeface="思源黑体 CN Bold" panose="020B0800000000000000" pitchFamily="34" charset="-122"/>
              </a:rPr>
              <a:t>29</a:t>
            </a:r>
            <a:r>
              <a:rPr lang="zh-CN" altLang="en-US" sz="2286" b="1" dirty="0" smtClean="0">
                <a:solidFill>
                  <a:srgbClr val="FFFF00"/>
                </a:solidFill>
                <a:latin typeface="思源黑体 CN Bold" panose="020B0800000000000000" pitchFamily="34" charset="-122"/>
                <a:ea typeface="思源黑体 CN Bold" panose="020B0800000000000000" pitchFamily="34" charset="-122"/>
              </a:rPr>
              <a:t>日）</a:t>
            </a:r>
            <a:endParaRPr lang="zh-CN" altLang="en-US" sz="2286" dirty="0">
              <a:solidFill>
                <a:srgbClr val="FFFF00"/>
              </a:solidFill>
              <a:latin typeface="思源黑体 CN Bold" panose="020B0800000000000000" pitchFamily="34" charset="-122"/>
              <a:ea typeface="思源黑体 CN Bold" panose="020B0800000000000000" pitchFamily="34" charset="-122"/>
            </a:endParaRPr>
          </a:p>
        </p:txBody>
      </p:sp>
    </p:spTree>
    <p:extLst>
      <p:ext uri="{BB962C8B-B14F-4D97-AF65-F5344CB8AC3E}">
        <p14:creationId xmlns="" xmlns:p14="http://schemas.microsoft.com/office/powerpoint/2010/main" val="205798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1918" y="0"/>
            <a:ext cx="11146065" cy="6858000"/>
          </a:xfrm>
          <a:prstGeom prst="rect">
            <a:avLst/>
          </a:prstGeom>
        </p:spPr>
      </p:pic>
      <p:sp>
        <p:nvSpPr>
          <p:cNvPr id="3" name="文本框 2"/>
          <p:cNvSpPr txBox="1"/>
          <p:nvPr/>
        </p:nvSpPr>
        <p:spPr>
          <a:xfrm>
            <a:off x="959644" y="75660"/>
            <a:ext cx="4500562" cy="707886"/>
          </a:xfrm>
          <a:prstGeom prst="rect">
            <a:avLst/>
          </a:prstGeom>
          <a:noFill/>
        </p:spPr>
        <p:txBody>
          <a:bodyPr wrap="square" rtlCol="0">
            <a:spAutoFit/>
          </a:bodyPr>
          <a:lstStyle/>
          <a:p>
            <a:r>
              <a:rPr lang="zh-CN" altLang="en-US" sz="4000" dirty="0">
                <a:solidFill>
                  <a:schemeClr val="bg1"/>
                </a:solidFill>
              </a:rPr>
              <a:t>主要</a:t>
            </a:r>
            <a:r>
              <a:rPr lang="zh-CN" altLang="en-US" sz="4000" dirty="0" smtClean="0">
                <a:solidFill>
                  <a:schemeClr val="bg1"/>
                </a:solidFill>
              </a:rPr>
              <a:t>内容</a:t>
            </a:r>
            <a:endParaRPr lang="zh-CN" altLang="en-US" sz="4000" dirty="0">
              <a:solidFill>
                <a:schemeClr val="bg1"/>
              </a:solidFill>
            </a:endParaRPr>
          </a:p>
        </p:txBody>
      </p:sp>
      <p:grpSp>
        <p:nvGrpSpPr>
          <p:cNvPr id="5" name="组合 4"/>
          <p:cNvGrpSpPr/>
          <p:nvPr/>
        </p:nvGrpSpPr>
        <p:grpSpPr>
          <a:xfrm>
            <a:off x="2823227" y="2063700"/>
            <a:ext cx="8885549" cy="631220"/>
            <a:chOff x="2823227" y="2063700"/>
            <a:chExt cx="8885549" cy="631220"/>
          </a:xfrm>
        </p:grpSpPr>
        <p:sp>
          <p:nvSpPr>
            <p:cNvPr id="6" name="文本框 5"/>
            <p:cNvSpPr txBox="1"/>
            <p:nvPr/>
          </p:nvSpPr>
          <p:spPr>
            <a:xfrm>
              <a:off x="3236896" y="2171700"/>
              <a:ext cx="2057399" cy="523220"/>
            </a:xfrm>
            <a:prstGeom prst="rect">
              <a:avLst/>
            </a:prstGeom>
            <a:noFill/>
          </p:spPr>
          <p:txBody>
            <a:bodyPr wrap="square" rtlCol="0">
              <a:spAutoFit/>
            </a:bodyPr>
            <a:lstStyle/>
            <a:p>
              <a:r>
                <a:rPr lang="zh-CN" altLang="en-US" sz="2800" dirty="0" smtClean="0">
                  <a:solidFill>
                    <a:schemeClr val="bg1"/>
                  </a:solidFill>
                  <a:latin typeface="+mj-lt"/>
                </a:rPr>
                <a:t>第一部分</a:t>
              </a:r>
              <a:endParaRPr lang="zh-CN" altLang="en-US" sz="2800" dirty="0">
                <a:solidFill>
                  <a:schemeClr val="bg1"/>
                </a:solidFill>
                <a:latin typeface="+mj-lt"/>
              </a:endParaRPr>
            </a:p>
          </p:txBody>
        </p:sp>
        <p:sp>
          <p:nvSpPr>
            <p:cNvPr id="7" name="矩形 6"/>
            <p:cNvSpPr/>
            <p:nvPr/>
          </p:nvSpPr>
          <p:spPr>
            <a:xfrm>
              <a:off x="6362441" y="2248644"/>
              <a:ext cx="5346335" cy="400110"/>
            </a:xfrm>
            <a:prstGeom prst="rect">
              <a:avLst/>
            </a:prstGeom>
            <a:ln w="25400">
              <a:solidFill>
                <a:schemeClr val="accent1">
                  <a:shade val="50000"/>
                </a:schemeClr>
              </a:solidFill>
            </a:ln>
          </p:spPr>
          <p:txBody>
            <a:bodyPr wrap="none">
              <a:spAutoFit/>
            </a:bodyPr>
            <a:lstStyle/>
            <a:p>
              <a:r>
                <a:rPr lang="zh-CN" altLang="en-US" sz="2000" b="1" dirty="0">
                  <a:solidFill>
                    <a:schemeClr val="bg1"/>
                  </a:solidFill>
                </a:rPr>
                <a:t>加快整合公共区域公共服务的重要性和必要性</a:t>
              </a:r>
            </a:p>
          </p:txBody>
        </p:sp>
        <p:sp>
          <p:nvSpPr>
            <p:cNvPr id="8" name="矩形 7"/>
            <p:cNvSpPr/>
            <p:nvPr/>
          </p:nvSpPr>
          <p:spPr>
            <a:xfrm>
              <a:off x="9870282" y="2063700"/>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Freeform 125"/>
            <p:cNvSpPr>
              <a:spLocks noEditPoints="1"/>
            </p:cNvSpPr>
            <p:nvPr/>
          </p:nvSpPr>
          <p:spPr bwMode="auto">
            <a:xfrm rot="5400000">
              <a:off x="2809009" y="2286396"/>
              <a:ext cx="322263" cy="293828"/>
            </a:xfrm>
            <a:custGeom>
              <a:avLst/>
              <a:gdLst>
                <a:gd name="T0" fmla="*/ 9 w 115"/>
                <a:gd name="T1" fmla="*/ 89 h 105"/>
                <a:gd name="T2" fmla="*/ 105 w 115"/>
                <a:gd name="T3" fmla="*/ 89 h 105"/>
                <a:gd name="T4" fmla="*/ 112 w 115"/>
                <a:gd name="T5" fmla="*/ 79 h 105"/>
                <a:gd name="T6" fmla="*/ 63 w 115"/>
                <a:gd name="T7" fmla="*/ 3 h 105"/>
                <a:gd name="T8" fmla="*/ 51 w 115"/>
                <a:gd name="T9" fmla="*/ 3 h 105"/>
                <a:gd name="T10" fmla="*/ 2 w 115"/>
                <a:gd name="T11" fmla="*/ 79 h 105"/>
                <a:gd name="T12" fmla="*/ 9 w 115"/>
                <a:gd name="T13" fmla="*/ 89 h 105"/>
                <a:gd name="T14" fmla="*/ 57 w 115"/>
                <a:gd name="T15" fmla="*/ 12 h 105"/>
                <a:gd name="T16" fmla="*/ 102 w 115"/>
                <a:gd name="T17" fmla="*/ 81 h 105"/>
                <a:gd name="T18" fmla="*/ 12 w 115"/>
                <a:gd name="T19" fmla="*/ 81 h 105"/>
                <a:gd name="T20" fmla="*/ 57 w 115"/>
                <a:gd name="T21" fmla="*/ 12 h 105"/>
                <a:gd name="T22" fmla="*/ 109 w 115"/>
                <a:gd name="T23" fmla="*/ 97 h 105"/>
                <a:gd name="T24" fmla="*/ 5 w 115"/>
                <a:gd name="T25" fmla="*/ 97 h 105"/>
                <a:gd name="T26" fmla="*/ 1 w 115"/>
                <a:gd name="T27" fmla="*/ 101 h 105"/>
                <a:gd name="T28" fmla="*/ 5 w 115"/>
                <a:gd name="T29" fmla="*/ 105 h 105"/>
                <a:gd name="T30" fmla="*/ 109 w 115"/>
                <a:gd name="T31" fmla="*/ 105 h 105"/>
                <a:gd name="T32" fmla="*/ 113 w 115"/>
                <a:gd name="T33" fmla="*/ 101 h 105"/>
                <a:gd name="T34" fmla="*/ 109 w 115"/>
                <a:gd name="T35"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 h="105">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2823227" y="3609988"/>
            <a:ext cx="8627466" cy="631220"/>
            <a:chOff x="2823227" y="3102782"/>
            <a:chExt cx="8627466" cy="631220"/>
          </a:xfrm>
        </p:grpSpPr>
        <p:sp>
          <p:nvSpPr>
            <p:cNvPr id="11" name="文本框 10"/>
            <p:cNvSpPr txBox="1"/>
            <p:nvPr/>
          </p:nvSpPr>
          <p:spPr>
            <a:xfrm>
              <a:off x="3236896" y="3210782"/>
              <a:ext cx="2057399" cy="523220"/>
            </a:xfrm>
            <a:prstGeom prst="rect">
              <a:avLst/>
            </a:prstGeom>
            <a:noFill/>
          </p:spPr>
          <p:txBody>
            <a:bodyPr wrap="square" rtlCol="0">
              <a:spAutoFit/>
            </a:bodyPr>
            <a:lstStyle/>
            <a:p>
              <a:r>
                <a:rPr lang="zh-CN" altLang="en-US" sz="2800" dirty="0" smtClean="0">
                  <a:solidFill>
                    <a:schemeClr val="bg1"/>
                  </a:solidFill>
                  <a:latin typeface="+mj-lt"/>
                </a:rPr>
                <a:t>第二部分</a:t>
              </a:r>
              <a:endParaRPr lang="zh-CN" altLang="en-US" sz="2800" dirty="0">
                <a:solidFill>
                  <a:schemeClr val="bg1"/>
                </a:solidFill>
                <a:latin typeface="+mj-lt"/>
              </a:endParaRPr>
            </a:p>
          </p:txBody>
        </p:sp>
        <p:sp>
          <p:nvSpPr>
            <p:cNvPr id="12" name="矩形 11"/>
            <p:cNvSpPr/>
            <p:nvPr/>
          </p:nvSpPr>
          <p:spPr>
            <a:xfrm>
              <a:off x="6362441" y="3287726"/>
              <a:ext cx="5088252" cy="400110"/>
            </a:xfrm>
            <a:prstGeom prst="rect">
              <a:avLst/>
            </a:prstGeom>
            <a:ln w="25400">
              <a:solidFill>
                <a:schemeClr val="accent1">
                  <a:shade val="50000"/>
                </a:schemeClr>
              </a:solidFill>
            </a:ln>
          </p:spPr>
          <p:txBody>
            <a:bodyPr wrap="none">
              <a:spAutoFit/>
            </a:bodyPr>
            <a:lstStyle/>
            <a:p>
              <a:r>
                <a:rPr lang="zh-CN" altLang="en-US" sz="2000" b="1" dirty="0">
                  <a:solidFill>
                    <a:schemeClr val="bg1"/>
                  </a:solidFill>
                </a:rPr>
                <a:t>整合公共区域公共服务需要解决的瓶颈问题</a:t>
              </a:r>
            </a:p>
          </p:txBody>
        </p:sp>
        <p:sp>
          <p:nvSpPr>
            <p:cNvPr id="13" name="矩形 12"/>
            <p:cNvSpPr/>
            <p:nvPr/>
          </p:nvSpPr>
          <p:spPr>
            <a:xfrm>
              <a:off x="9870282" y="3102782"/>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25"/>
            <p:cNvSpPr>
              <a:spLocks noEditPoints="1"/>
            </p:cNvSpPr>
            <p:nvPr/>
          </p:nvSpPr>
          <p:spPr bwMode="auto">
            <a:xfrm rot="5400000">
              <a:off x="2809009" y="3282086"/>
              <a:ext cx="322263" cy="293828"/>
            </a:xfrm>
            <a:custGeom>
              <a:avLst/>
              <a:gdLst>
                <a:gd name="T0" fmla="*/ 9 w 115"/>
                <a:gd name="T1" fmla="*/ 89 h 105"/>
                <a:gd name="T2" fmla="*/ 105 w 115"/>
                <a:gd name="T3" fmla="*/ 89 h 105"/>
                <a:gd name="T4" fmla="*/ 112 w 115"/>
                <a:gd name="T5" fmla="*/ 79 h 105"/>
                <a:gd name="T6" fmla="*/ 63 w 115"/>
                <a:gd name="T7" fmla="*/ 3 h 105"/>
                <a:gd name="T8" fmla="*/ 51 w 115"/>
                <a:gd name="T9" fmla="*/ 3 h 105"/>
                <a:gd name="T10" fmla="*/ 2 w 115"/>
                <a:gd name="T11" fmla="*/ 79 h 105"/>
                <a:gd name="T12" fmla="*/ 9 w 115"/>
                <a:gd name="T13" fmla="*/ 89 h 105"/>
                <a:gd name="T14" fmla="*/ 57 w 115"/>
                <a:gd name="T15" fmla="*/ 12 h 105"/>
                <a:gd name="T16" fmla="*/ 102 w 115"/>
                <a:gd name="T17" fmla="*/ 81 h 105"/>
                <a:gd name="T18" fmla="*/ 12 w 115"/>
                <a:gd name="T19" fmla="*/ 81 h 105"/>
                <a:gd name="T20" fmla="*/ 57 w 115"/>
                <a:gd name="T21" fmla="*/ 12 h 105"/>
                <a:gd name="T22" fmla="*/ 109 w 115"/>
                <a:gd name="T23" fmla="*/ 97 h 105"/>
                <a:gd name="T24" fmla="*/ 5 w 115"/>
                <a:gd name="T25" fmla="*/ 97 h 105"/>
                <a:gd name="T26" fmla="*/ 1 w 115"/>
                <a:gd name="T27" fmla="*/ 101 h 105"/>
                <a:gd name="T28" fmla="*/ 5 w 115"/>
                <a:gd name="T29" fmla="*/ 105 h 105"/>
                <a:gd name="T30" fmla="*/ 109 w 115"/>
                <a:gd name="T31" fmla="*/ 105 h 105"/>
                <a:gd name="T32" fmla="*/ 113 w 115"/>
                <a:gd name="T33" fmla="*/ 101 h 105"/>
                <a:gd name="T34" fmla="*/ 109 w 115"/>
                <a:gd name="T35"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 h="105">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2823227" y="5156276"/>
            <a:ext cx="8885549" cy="631220"/>
            <a:chOff x="2823227" y="4141864"/>
            <a:chExt cx="8885549" cy="631220"/>
          </a:xfrm>
        </p:grpSpPr>
        <p:sp>
          <p:nvSpPr>
            <p:cNvPr id="16" name="文本框 15"/>
            <p:cNvSpPr txBox="1"/>
            <p:nvPr/>
          </p:nvSpPr>
          <p:spPr>
            <a:xfrm>
              <a:off x="3236896" y="4249864"/>
              <a:ext cx="2931318" cy="523220"/>
            </a:xfrm>
            <a:prstGeom prst="rect">
              <a:avLst/>
            </a:prstGeom>
            <a:noFill/>
          </p:spPr>
          <p:txBody>
            <a:bodyPr wrap="square" rtlCol="0">
              <a:spAutoFit/>
            </a:bodyPr>
            <a:lstStyle/>
            <a:p>
              <a:r>
                <a:rPr lang="zh-CN" altLang="en-US" sz="2800" dirty="0" smtClean="0">
                  <a:solidFill>
                    <a:schemeClr val="bg1"/>
                  </a:solidFill>
                  <a:latin typeface="+mj-lt"/>
                </a:rPr>
                <a:t>第三部分</a:t>
              </a:r>
              <a:endParaRPr lang="zh-CN" altLang="en-US" sz="2800" dirty="0">
                <a:solidFill>
                  <a:schemeClr val="bg1"/>
                </a:solidFill>
                <a:latin typeface="+mj-lt"/>
              </a:endParaRPr>
            </a:p>
          </p:txBody>
        </p:sp>
        <p:sp>
          <p:nvSpPr>
            <p:cNvPr id="17" name="矩形 16"/>
            <p:cNvSpPr/>
            <p:nvPr/>
          </p:nvSpPr>
          <p:spPr>
            <a:xfrm>
              <a:off x="6362441" y="4326808"/>
              <a:ext cx="5346335" cy="400110"/>
            </a:xfrm>
            <a:prstGeom prst="rect">
              <a:avLst/>
            </a:prstGeom>
            <a:ln w="25400">
              <a:solidFill>
                <a:schemeClr val="accent1">
                  <a:shade val="50000"/>
                </a:schemeClr>
              </a:solidFill>
            </a:ln>
          </p:spPr>
          <p:txBody>
            <a:bodyPr wrap="none">
              <a:spAutoFit/>
            </a:bodyPr>
            <a:lstStyle/>
            <a:p>
              <a:r>
                <a:rPr lang="zh-CN" altLang="en-US" sz="2000" b="1" dirty="0">
                  <a:solidFill>
                    <a:schemeClr val="bg1"/>
                  </a:solidFill>
                </a:rPr>
                <a:t>对加快推进公共区域公共服务整合的若干建议</a:t>
              </a:r>
            </a:p>
          </p:txBody>
        </p:sp>
        <p:sp>
          <p:nvSpPr>
            <p:cNvPr id="18" name="矩形 17"/>
            <p:cNvSpPr/>
            <p:nvPr/>
          </p:nvSpPr>
          <p:spPr>
            <a:xfrm>
              <a:off x="9870282" y="4141864"/>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Freeform 125"/>
            <p:cNvSpPr>
              <a:spLocks noEditPoints="1"/>
            </p:cNvSpPr>
            <p:nvPr/>
          </p:nvSpPr>
          <p:spPr bwMode="auto">
            <a:xfrm rot="5400000">
              <a:off x="2809009" y="4373032"/>
              <a:ext cx="322263" cy="293828"/>
            </a:xfrm>
            <a:custGeom>
              <a:avLst/>
              <a:gdLst>
                <a:gd name="T0" fmla="*/ 9 w 115"/>
                <a:gd name="T1" fmla="*/ 89 h 105"/>
                <a:gd name="T2" fmla="*/ 105 w 115"/>
                <a:gd name="T3" fmla="*/ 89 h 105"/>
                <a:gd name="T4" fmla="*/ 112 w 115"/>
                <a:gd name="T5" fmla="*/ 79 h 105"/>
                <a:gd name="T6" fmla="*/ 63 w 115"/>
                <a:gd name="T7" fmla="*/ 3 h 105"/>
                <a:gd name="T8" fmla="*/ 51 w 115"/>
                <a:gd name="T9" fmla="*/ 3 h 105"/>
                <a:gd name="T10" fmla="*/ 2 w 115"/>
                <a:gd name="T11" fmla="*/ 79 h 105"/>
                <a:gd name="T12" fmla="*/ 9 w 115"/>
                <a:gd name="T13" fmla="*/ 89 h 105"/>
                <a:gd name="T14" fmla="*/ 57 w 115"/>
                <a:gd name="T15" fmla="*/ 12 h 105"/>
                <a:gd name="T16" fmla="*/ 102 w 115"/>
                <a:gd name="T17" fmla="*/ 81 h 105"/>
                <a:gd name="T18" fmla="*/ 12 w 115"/>
                <a:gd name="T19" fmla="*/ 81 h 105"/>
                <a:gd name="T20" fmla="*/ 57 w 115"/>
                <a:gd name="T21" fmla="*/ 12 h 105"/>
                <a:gd name="T22" fmla="*/ 109 w 115"/>
                <a:gd name="T23" fmla="*/ 97 h 105"/>
                <a:gd name="T24" fmla="*/ 5 w 115"/>
                <a:gd name="T25" fmla="*/ 97 h 105"/>
                <a:gd name="T26" fmla="*/ 1 w 115"/>
                <a:gd name="T27" fmla="*/ 101 h 105"/>
                <a:gd name="T28" fmla="*/ 5 w 115"/>
                <a:gd name="T29" fmla="*/ 105 h 105"/>
                <a:gd name="T30" fmla="*/ 109 w 115"/>
                <a:gd name="T31" fmla="*/ 105 h 105"/>
                <a:gd name="T32" fmla="*/ 113 w 115"/>
                <a:gd name="T33" fmla="*/ 101 h 105"/>
                <a:gd name="T34" fmla="*/ 109 w 115"/>
                <a:gd name="T35"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 h="105">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1" name="矩形 20"/>
          <p:cNvSpPr/>
          <p:nvPr/>
        </p:nvSpPr>
        <p:spPr>
          <a:xfrm>
            <a:off x="10045258" y="6627168"/>
            <a:ext cx="2146742" cy="230832"/>
          </a:xfrm>
          <a:prstGeom prst="rect">
            <a:avLst/>
          </a:prstGeom>
        </p:spPr>
        <p:txBody>
          <a:bodyPr wrap="none">
            <a:spAutoFit/>
          </a:bodyPr>
          <a:lstStyle/>
          <a:p>
            <a:r>
              <a:rPr lang="zh-CN" altLang="en-US" sz="900" dirty="0">
                <a:solidFill>
                  <a:schemeClr val="bg1"/>
                </a:solidFill>
              </a:rPr>
              <a:t>上海社会科学院科研成果传播办公室制</a:t>
            </a:r>
          </a:p>
        </p:txBody>
      </p:sp>
      <p:pic>
        <p:nvPicPr>
          <p:cNvPr id="23"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4" name="矩形 23"/>
          <p:cNvSpPr/>
          <p:nvPr/>
        </p:nvSpPr>
        <p:spPr>
          <a:xfrm>
            <a:off x="1417781" y="848767"/>
            <a:ext cx="9770225" cy="1680332"/>
          </a:xfrm>
          <a:prstGeom prst="rect">
            <a:avLst/>
          </a:prstGeom>
        </p:spPr>
        <p:txBody>
          <a:bodyPr wrap="square">
            <a:spAutoFit/>
          </a:bodyPr>
          <a:lstStyle/>
          <a:p>
            <a:pPr>
              <a:lnSpc>
                <a:spcPct val="150000"/>
              </a:lnSpc>
            </a:pPr>
            <a:r>
              <a:rPr lang="zh-CN" altLang="zh-CN" sz="2400" b="1" dirty="0" smtClean="0">
                <a:solidFill>
                  <a:srgbClr val="FF0000"/>
                </a:solidFill>
              </a:rPr>
              <a:t>城镇</a:t>
            </a:r>
            <a:r>
              <a:rPr lang="zh-CN" altLang="zh-CN" sz="2400" b="1" dirty="0">
                <a:solidFill>
                  <a:srgbClr val="FF0000"/>
                </a:solidFill>
              </a:rPr>
              <a:t>公共</a:t>
            </a:r>
            <a:r>
              <a:rPr lang="zh-CN" altLang="zh-CN" sz="2400" b="1" dirty="0" smtClean="0">
                <a:solidFill>
                  <a:srgbClr val="FF0000"/>
                </a:solidFill>
              </a:rPr>
              <a:t>区域</a:t>
            </a:r>
            <a:r>
              <a:rPr lang="zh-CN" altLang="en-US" sz="2400" b="1" dirty="0" smtClean="0">
                <a:solidFill>
                  <a:srgbClr val="FF0000"/>
                </a:solidFill>
              </a:rPr>
              <a:t>：</a:t>
            </a:r>
            <a:r>
              <a:rPr lang="zh-CN" altLang="zh-CN" sz="2400" b="1" dirty="0" smtClean="0">
                <a:solidFill>
                  <a:srgbClr val="FFFF00"/>
                </a:solidFill>
              </a:rPr>
              <a:t>公众</a:t>
            </a:r>
            <a:r>
              <a:rPr lang="zh-CN" altLang="zh-CN" sz="2400" b="1" dirty="0">
                <a:solidFill>
                  <a:srgbClr val="FFFF00"/>
                </a:solidFill>
              </a:rPr>
              <a:t>可以自由接近和使用的非营利性的公共空间、公共建筑及公共设施，具体包括公园、绿地、广场、道路、岸线、水域，以及文体场馆、文化街区、市民集市、古镇古村落等</a:t>
            </a:r>
            <a:r>
              <a:rPr lang="zh-CN" altLang="zh-CN" sz="2400" b="1" dirty="0" smtClean="0">
                <a:solidFill>
                  <a:srgbClr val="FFFF00"/>
                </a:solidFill>
              </a:rPr>
              <a:t>。</a:t>
            </a:r>
            <a:endParaRPr lang="en-US" altLang="zh-CN" sz="2400" b="1" dirty="0" smtClean="0">
              <a:solidFill>
                <a:srgbClr val="FFFF00"/>
              </a:solidFill>
            </a:endParaRPr>
          </a:p>
        </p:txBody>
      </p:sp>
      <p:pic>
        <p:nvPicPr>
          <p:cNvPr id="25" name="Picture 2" descr="https://ss0.bdstatic.com/94oJfD_bAAcT8t7mm9GUKT-xh_/timg?image&amp;quality=100&amp;size=b4000_4000&amp;sec=1603344217&amp;di=10fdd1b0ac9170a6bc7eb1fc1baea6f9&amp;src=http://zt.bjwmb.gov.cn/2016/2015nd/cjhd/1/W02016022451135306450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51427" y="3296776"/>
            <a:ext cx="2356862" cy="1478424"/>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4" descr="https://ss3.bdstatic.com/70cFv8Sh_Q1YnxGkpoWK1HF6hhy/it/u=1266087306,1899310995&amp;fm=26&amp;gp=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75322" y="3273734"/>
            <a:ext cx="2204188" cy="1515980"/>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图片 26"/>
          <p:cNvPicPr>
            <a:picLocks noChangeAspect="1"/>
          </p:cNvPicPr>
          <p:nvPr/>
        </p:nvPicPr>
        <p:blipFill>
          <a:blip r:embed="rId5" cstate="print"/>
          <a:stretch>
            <a:fillRect/>
          </a:stretch>
        </p:blipFill>
        <p:spPr>
          <a:xfrm>
            <a:off x="1085304" y="4955145"/>
            <a:ext cx="2407635" cy="1300512"/>
          </a:xfrm>
          <a:prstGeom prst="rect">
            <a:avLst/>
          </a:prstGeom>
        </p:spPr>
      </p:pic>
      <p:pic>
        <p:nvPicPr>
          <p:cNvPr id="28" name="Picture 6" descr="http://5b0988e595225.cdn.sohucs.com/images/20171219/fc669623fff9432b98e2634dcccfe9b8.jpe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609672" y="3268327"/>
            <a:ext cx="2256123" cy="1448816"/>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8" descr="http://image.thepaper.cn/www/image/32/293/857.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212122" y="3276183"/>
            <a:ext cx="2226210" cy="1479362"/>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图片 29"/>
          <p:cNvPicPr>
            <a:picLocks noChangeAspect="1"/>
          </p:cNvPicPr>
          <p:nvPr/>
        </p:nvPicPr>
        <p:blipFill>
          <a:blip r:embed="rId8" cstate="print"/>
          <a:stretch>
            <a:fillRect/>
          </a:stretch>
        </p:blipFill>
        <p:spPr>
          <a:xfrm>
            <a:off x="5899137" y="5014986"/>
            <a:ext cx="5429250" cy="1276350"/>
          </a:xfrm>
          <a:prstGeom prst="rect">
            <a:avLst/>
          </a:prstGeom>
        </p:spPr>
      </p:pic>
      <p:pic>
        <p:nvPicPr>
          <p:cNvPr id="31" name="图片 30"/>
          <p:cNvPicPr>
            <a:picLocks noChangeAspect="1"/>
          </p:cNvPicPr>
          <p:nvPr/>
        </p:nvPicPr>
        <p:blipFill>
          <a:blip r:embed="rId9" cstate="print"/>
          <a:stretch>
            <a:fillRect/>
          </a:stretch>
        </p:blipFill>
        <p:spPr>
          <a:xfrm>
            <a:off x="3614058" y="5036458"/>
            <a:ext cx="2121652" cy="123371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advClick="0" advTm="5000">
        <p:randomBar dir="vert"/>
      </p:transition>
    </mc:Choice>
    <mc:Fallback>
      <p:transition advClick="0" advTm="5000">
        <p:randomBar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3" name="矩形 2"/>
          <p:cNvSpPr/>
          <p:nvPr/>
        </p:nvSpPr>
        <p:spPr>
          <a:xfrm>
            <a:off x="798850" y="567751"/>
            <a:ext cx="7070986" cy="5632311"/>
          </a:xfrm>
          <a:prstGeom prst="rect">
            <a:avLst/>
          </a:prstGeom>
        </p:spPr>
        <p:txBody>
          <a:bodyPr wrap="square">
            <a:spAutoFit/>
          </a:bodyPr>
          <a:lstStyle/>
          <a:p>
            <a:pPr>
              <a:lnSpc>
                <a:spcPct val="150000"/>
              </a:lnSpc>
            </a:pPr>
            <a:r>
              <a:rPr lang="zh-CN" altLang="en-US" sz="2400" b="1" dirty="0" smtClean="0">
                <a:solidFill>
                  <a:srgbClr val="FF0000"/>
                </a:solidFill>
              </a:rPr>
              <a:t>    公共区域</a:t>
            </a:r>
            <a:r>
              <a:rPr lang="zh-CN" altLang="zh-CN" sz="2400" b="1" dirty="0" smtClean="0">
                <a:solidFill>
                  <a:srgbClr val="FF0000"/>
                </a:solidFill>
              </a:rPr>
              <a:t>公共服务</a:t>
            </a:r>
            <a:r>
              <a:rPr lang="zh-CN" altLang="en-US" sz="2400" b="1" dirty="0" smtClean="0">
                <a:solidFill>
                  <a:srgbClr val="FF0000"/>
                </a:solidFill>
              </a:rPr>
              <a:t>：</a:t>
            </a:r>
            <a:r>
              <a:rPr lang="zh-CN" altLang="zh-CN" sz="2400" b="1" dirty="0" smtClean="0">
                <a:solidFill>
                  <a:srgbClr val="FFFF00"/>
                </a:solidFill>
              </a:rPr>
              <a:t>包括公共</a:t>
            </a:r>
            <a:r>
              <a:rPr lang="zh-CN" altLang="zh-CN" sz="2400" b="1" dirty="0">
                <a:solidFill>
                  <a:srgbClr val="FFFF00"/>
                </a:solidFill>
              </a:rPr>
              <a:t>区域的保洁、保绿、保养、保安，以及设施设备运维、车辆管理以及客服中心等</a:t>
            </a:r>
            <a:r>
              <a:rPr lang="zh-CN" altLang="zh-CN" sz="2400" b="1" dirty="0" smtClean="0">
                <a:solidFill>
                  <a:srgbClr val="FFFF00"/>
                </a:solidFill>
              </a:rPr>
              <a:t>。</a:t>
            </a:r>
            <a:endParaRPr lang="en-US" altLang="zh-CN" sz="2400" b="1" dirty="0" smtClean="0">
              <a:solidFill>
                <a:srgbClr val="FFFF00"/>
              </a:solidFill>
            </a:endParaRPr>
          </a:p>
          <a:p>
            <a:pPr>
              <a:lnSpc>
                <a:spcPct val="150000"/>
              </a:lnSpc>
            </a:pPr>
            <a:r>
              <a:rPr lang="zh-CN" altLang="en-US" sz="2400" b="1" dirty="0" smtClean="0">
                <a:solidFill>
                  <a:srgbClr val="FF0000"/>
                </a:solidFill>
              </a:rPr>
              <a:t>  ★ </a:t>
            </a:r>
            <a:r>
              <a:rPr lang="zh-CN" altLang="zh-CN" sz="2400" b="1" dirty="0" smtClean="0">
                <a:solidFill>
                  <a:srgbClr val="FFFF00"/>
                </a:solidFill>
              </a:rPr>
              <a:t>公共区域是衡量城镇现代化水平的重要标志，是“人民城市人民建设，人民城市为人民”的集中体现。</a:t>
            </a:r>
            <a:endParaRPr lang="en-US" altLang="zh-CN" sz="2400" b="1" dirty="0" smtClean="0">
              <a:solidFill>
                <a:srgbClr val="FFFF00"/>
              </a:solidFill>
            </a:endParaRPr>
          </a:p>
          <a:p>
            <a:pPr>
              <a:lnSpc>
                <a:spcPct val="150000"/>
              </a:lnSpc>
            </a:pPr>
            <a:r>
              <a:rPr lang="zh-CN" altLang="en-US" sz="2400" b="1" dirty="0" smtClean="0">
                <a:solidFill>
                  <a:srgbClr val="FF0000"/>
                </a:solidFill>
              </a:rPr>
              <a:t>   ★ </a:t>
            </a:r>
            <a:r>
              <a:rPr lang="zh-CN" altLang="zh-CN" sz="2400" b="1" dirty="0" smtClean="0">
                <a:solidFill>
                  <a:srgbClr val="FFFF00"/>
                </a:solidFill>
              </a:rPr>
              <a:t>为满足人民群众对美好生活的追求，建设更多高质量公共区域，建立健全与世界影响力的社会主义现代化国际大都市相匹配的公共区域服务体系，已成为上海这座城市重要的建设任务。</a:t>
            </a:r>
            <a:endParaRPr lang="en-US" altLang="zh-CN" sz="2400" b="1" dirty="0" smtClean="0">
              <a:solidFill>
                <a:srgbClr val="FFFF00"/>
              </a:solidFill>
            </a:endParaRPr>
          </a:p>
        </p:txBody>
      </p:sp>
      <p:pic>
        <p:nvPicPr>
          <p:cNvPr id="30724" name="Picture 4" descr="习近平考察杨浦滨江公共空间杨树浦水厂滨江段"/>
          <p:cNvPicPr>
            <a:picLocks noChangeAspect="1" noChangeArrowheads="1"/>
          </p:cNvPicPr>
          <p:nvPr/>
        </p:nvPicPr>
        <p:blipFill>
          <a:blip r:embed="rId3" cstate="print"/>
          <a:srcRect/>
          <a:stretch>
            <a:fillRect/>
          </a:stretch>
        </p:blipFill>
        <p:spPr bwMode="auto">
          <a:xfrm>
            <a:off x="7914804" y="929391"/>
            <a:ext cx="4156066" cy="4965270"/>
          </a:xfrm>
          <a:prstGeom prst="rect">
            <a:avLst/>
          </a:prstGeom>
          <a:noFill/>
        </p:spPr>
      </p:pic>
    </p:spTree>
    <p:extLst>
      <p:ext uri="{BB962C8B-B14F-4D97-AF65-F5344CB8AC3E}">
        <p14:creationId xmlns="" xmlns:p14="http://schemas.microsoft.com/office/powerpoint/2010/main" val="807797876"/>
      </p:ext>
    </p:extLst>
  </p:cSld>
  <p:clrMapOvr>
    <a:masterClrMapping/>
  </p:clrMapOvr>
  <mc:AlternateContent xmlns:mc="http://schemas.openxmlformats.org/markup-compatibility/2006">
    <mc:Choice xmlns="" xmlns:p14="http://schemas.microsoft.com/office/powerpoint/2010/main" Requires="p14">
      <p:transition p14:dur="250" advClick="0" advTm="5000">
        <p:randomBar dir="vert"/>
      </p:transition>
    </mc:Choice>
    <mc:Fallback>
      <p:transition advClick="0" advTm="5000">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chemeClr val="bg1"/>
                </a:solidFill>
              </a:rPr>
              <a:t>上海社会科学院科研成果传播办公室制</a:t>
            </a:r>
          </a:p>
        </p:txBody>
      </p:sp>
      <p:sp>
        <p:nvSpPr>
          <p:cNvPr id="9" name="文本框 12"/>
          <p:cNvSpPr txBox="1"/>
          <p:nvPr/>
        </p:nvSpPr>
        <p:spPr>
          <a:xfrm>
            <a:off x="972461" y="2425573"/>
            <a:ext cx="10247086" cy="584775"/>
          </a:xfrm>
          <a:prstGeom prst="rect">
            <a:avLst/>
          </a:prstGeom>
          <a:noFill/>
        </p:spPr>
        <p:txBody>
          <a:bodyPr wrap="square" rtlCol="0">
            <a:spAutoFit/>
          </a:bodyPr>
          <a:lstStyle/>
          <a:p>
            <a:pPr algn="ctr"/>
            <a:r>
              <a:rPr lang="zh-CN" altLang="en-US" sz="3200" b="1" dirty="0" smtClean="0">
                <a:solidFill>
                  <a:srgbClr val="FFFF00"/>
                </a:solidFill>
                <a:latin typeface="思源黑体 Medium" panose="020B0600000000000000" pitchFamily="34" charset="-122"/>
                <a:ea typeface="思源黑体 Medium" panose="020B0600000000000000" pitchFamily="34" charset="-122"/>
              </a:rPr>
              <a:t>一、加快整合公共区域公共服务的重要性和必要性</a:t>
            </a:r>
            <a:endParaRPr lang="en-US" altLang="zh-CN" sz="3200" b="1" dirty="0">
              <a:solidFill>
                <a:srgbClr val="FFFF00"/>
              </a:solidFill>
              <a:latin typeface="思源黑体 Medium" panose="020B0600000000000000" pitchFamily="34" charset="-122"/>
              <a:ea typeface="思源黑体 Medium" panose="020B0600000000000000" pitchFamily="34" charset="-122"/>
            </a:endParaRPr>
          </a:p>
        </p:txBody>
      </p:sp>
    </p:spTree>
    <p:extLst>
      <p:ext uri="{BB962C8B-B14F-4D97-AF65-F5344CB8AC3E}">
        <p14:creationId xmlns="" xmlns:p14="http://schemas.microsoft.com/office/powerpoint/2010/main" val="123395607"/>
      </p:ext>
    </p:extLst>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rgbClr val="FF9900"/>
                </a:solidFill>
              </a:rPr>
              <a:t>上海社会科学院科研成果传播办公室制</a:t>
            </a:r>
          </a:p>
        </p:txBody>
      </p:sp>
      <p:sp>
        <p:nvSpPr>
          <p:cNvPr id="6" name="矩形 5"/>
          <p:cNvSpPr/>
          <p:nvPr/>
        </p:nvSpPr>
        <p:spPr>
          <a:xfrm>
            <a:off x="985276" y="535900"/>
            <a:ext cx="8524985" cy="461665"/>
          </a:xfrm>
          <a:prstGeom prst="rect">
            <a:avLst/>
          </a:prstGeom>
        </p:spPr>
        <p:txBody>
          <a:bodyPr wrap="square">
            <a:spAutoFit/>
          </a:bodyPr>
          <a:lstStyle/>
          <a:p>
            <a:r>
              <a:rPr lang="en-US" altLang="zh-CN" sz="2400" b="1" dirty="0">
                <a:solidFill>
                  <a:srgbClr val="FFFF00"/>
                </a:solidFill>
              </a:rPr>
              <a:t>1</a:t>
            </a:r>
            <a:r>
              <a:rPr lang="zh-CN" altLang="zh-CN" sz="2400" b="1" dirty="0">
                <a:solidFill>
                  <a:srgbClr val="FFFF00"/>
                </a:solidFill>
              </a:rPr>
              <a:t>、整合公共区域的公共服务，是城镇治理现代化的规律</a:t>
            </a:r>
            <a:r>
              <a:rPr lang="zh-CN" altLang="zh-CN" sz="2400" b="1" dirty="0" smtClean="0">
                <a:solidFill>
                  <a:srgbClr val="FFFF00"/>
                </a:solidFill>
              </a:rPr>
              <a:t>要求</a:t>
            </a:r>
            <a:endParaRPr lang="en-US" altLang="zh-CN" sz="2400" b="1" dirty="0" smtClean="0">
              <a:solidFill>
                <a:srgbClr val="FFFF00"/>
              </a:solidFill>
            </a:endParaRPr>
          </a:p>
        </p:txBody>
      </p:sp>
      <p:sp>
        <p:nvSpPr>
          <p:cNvPr id="2" name="矩形 1"/>
          <p:cNvSpPr/>
          <p:nvPr/>
        </p:nvSpPr>
        <p:spPr>
          <a:xfrm>
            <a:off x="854440" y="2950228"/>
            <a:ext cx="10807908" cy="2970044"/>
          </a:xfrm>
          <a:prstGeom prst="rect">
            <a:avLst/>
          </a:prstGeom>
        </p:spPr>
        <p:txBody>
          <a:bodyPr wrap="square">
            <a:spAutoFit/>
          </a:bodyPr>
          <a:lstStyle/>
          <a:p>
            <a:pPr>
              <a:lnSpc>
                <a:spcPct val="200000"/>
              </a:lnSpc>
            </a:pPr>
            <a:r>
              <a:rPr lang="zh-CN" altLang="zh-CN" sz="2200" b="1" dirty="0" smtClean="0">
                <a:solidFill>
                  <a:srgbClr val="FF0000"/>
                </a:solidFill>
              </a:rPr>
              <a:t>城镇治理现代化</a:t>
            </a:r>
            <a:r>
              <a:rPr lang="zh-CN" altLang="en-US" sz="2200" b="1" dirty="0" smtClean="0">
                <a:solidFill>
                  <a:srgbClr val="FF0000"/>
                </a:solidFill>
              </a:rPr>
              <a:t>：</a:t>
            </a:r>
            <a:r>
              <a:rPr lang="zh-CN" altLang="zh-CN" sz="2200" dirty="0" smtClean="0">
                <a:solidFill>
                  <a:srgbClr val="FFFF00"/>
                </a:solidFill>
              </a:rPr>
              <a:t>治理手段的信息化</a:t>
            </a:r>
            <a:r>
              <a:rPr lang="zh-CN" altLang="en-US" sz="2200" dirty="0" smtClean="0">
                <a:solidFill>
                  <a:srgbClr val="FFFF00"/>
                </a:solidFill>
              </a:rPr>
              <a:t>、</a:t>
            </a:r>
            <a:r>
              <a:rPr lang="zh-CN" altLang="zh-CN" sz="2200" dirty="0" smtClean="0">
                <a:solidFill>
                  <a:srgbClr val="FFFF00"/>
                </a:solidFill>
              </a:rPr>
              <a:t>治理载体的市场化</a:t>
            </a:r>
            <a:r>
              <a:rPr lang="zh-CN" altLang="en-US" sz="2200" dirty="0" smtClean="0">
                <a:solidFill>
                  <a:srgbClr val="FFFF00"/>
                </a:solidFill>
              </a:rPr>
              <a:t>、</a:t>
            </a:r>
            <a:r>
              <a:rPr lang="zh-CN" altLang="zh-CN" sz="2200" dirty="0" smtClean="0">
                <a:solidFill>
                  <a:srgbClr val="FFFF00"/>
                </a:solidFill>
              </a:rPr>
              <a:t>治理空间的一体化</a:t>
            </a:r>
            <a:endParaRPr lang="en-US" altLang="zh-CN" sz="2200" dirty="0" smtClean="0">
              <a:solidFill>
                <a:srgbClr val="FFFF00"/>
              </a:solidFill>
            </a:endParaRPr>
          </a:p>
          <a:p>
            <a:pPr>
              <a:lnSpc>
                <a:spcPct val="200000"/>
              </a:lnSpc>
            </a:pPr>
            <a:r>
              <a:rPr lang="zh-CN" altLang="zh-CN" sz="2200" b="1" dirty="0" smtClean="0">
                <a:solidFill>
                  <a:srgbClr val="FF0000"/>
                </a:solidFill>
              </a:rPr>
              <a:t>城镇</a:t>
            </a:r>
            <a:r>
              <a:rPr lang="zh-CN" altLang="zh-CN" sz="2200" b="1" dirty="0">
                <a:solidFill>
                  <a:srgbClr val="FF0000"/>
                </a:solidFill>
              </a:rPr>
              <a:t>治理现代化的三大规律性</a:t>
            </a:r>
            <a:r>
              <a:rPr lang="zh-CN" altLang="zh-CN" sz="2200" b="1" dirty="0" smtClean="0">
                <a:solidFill>
                  <a:srgbClr val="FF0000"/>
                </a:solidFill>
              </a:rPr>
              <a:t>趋向</a:t>
            </a:r>
            <a:r>
              <a:rPr lang="zh-CN" altLang="en-US" sz="2200" b="1" dirty="0" smtClean="0">
                <a:solidFill>
                  <a:srgbClr val="FF0000"/>
                </a:solidFill>
              </a:rPr>
              <a:t>，对城镇公共区域的公共服务提出了</a:t>
            </a:r>
            <a:r>
              <a:rPr lang="zh-CN" altLang="zh-CN" sz="2200" b="1" dirty="0" smtClean="0">
                <a:solidFill>
                  <a:srgbClr val="FF0000"/>
                </a:solidFill>
              </a:rPr>
              <a:t>三</a:t>
            </a:r>
            <a:r>
              <a:rPr lang="zh-CN" altLang="zh-CN" sz="2200" b="1" dirty="0">
                <a:solidFill>
                  <a:srgbClr val="FF0000"/>
                </a:solidFill>
              </a:rPr>
              <a:t>个要求</a:t>
            </a:r>
            <a:r>
              <a:rPr lang="zh-CN" altLang="en-US" sz="2200" b="1" dirty="0">
                <a:solidFill>
                  <a:srgbClr val="FF0000"/>
                </a:solidFill>
              </a:rPr>
              <a:t>：</a:t>
            </a:r>
            <a:endParaRPr lang="en-US" altLang="zh-CN" sz="2200" b="1" dirty="0">
              <a:solidFill>
                <a:srgbClr val="FF0000"/>
              </a:solidFill>
            </a:endParaRPr>
          </a:p>
          <a:p>
            <a:pPr>
              <a:lnSpc>
                <a:spcPct val="150000"/>
              </a:lnSpc>
            </a:pPr>
            <a:r>
              <a:rPr lang="zh-CN" altLang="en-US" sz="2200" b="1" dirty="0" smtClean="0">
                <a:solidFill>
                  <a:srgbClr val="FF0000"/>
                </a:solidFill>
              </a:rPr>
              <a:t>  ★ </a:t>
            </a:r>
            <a:r>
              <a:rPr lang="zh-CN" altLang="en-US" sz="2200" b="1" dirty="0" smtClean="0">
                <a:solidFill>
                  <a:srgbClr val="FFFF00"/>
                </a:solidFill>
              </a:rPr>
              <a:t> </a:t>
            </a:r>
            <a:r>
              <a:rPr lang="zh-CN" altLang="zh-CN" sz="2200" b="1" u="sng" dirty="0" smtClean="0">
                <a:solidFill>
                  <a:srgbClr val="FFFF00"/>
                </a:solidFill>
              </a:rPr>
              <a:t>公共</a:t>
            </a:r>
            <a:r>
              <a:rPr lang="zh-CN" altLang="zh-CN" sz="2200" b="1" u="sng" dirty="0">
                <a:solidFill>
                  <a:srgbClr val="FFFF00"/>
                </a:solidFill>
              </a:rPr>
              <a:t>服务的信息化</a:t>
            </a:r>
            <a:r>
              <a:rPr lang="zh-CN" altLang="zh-CN" sz="2200" dirty="0">
                <a:solidFill>
                  <a:srgbClr val="FFFF00"/>
                </a:solidFill>
              </a:rPr>
              <a:t>以及由此延伸出来的大平台管理，即当下的</a:t>
            </a:r>
            <a:r>
              <a:rPr lang="zh-CN" altLang="zh-CN" sz="2200" dirty="0" smtClean="0">
                <a:solidFill>
                  <a:srgbClr val="FFFF00"/>
                </a:solidFill>
              </a:rPr>
              <a:t>“一网统管”</a:t>
            </a:r>
            <a:endParaRPr lang="en-US" altLang="zh-CN" sz="2200" dirty="0">
              <a:solidFill>
                <a:srgbClr val="FFFF00"/>
              </a:solidFill>
            </a:endParaRPr>
          </a:p>
          <a:p>
            <a:pPr>
              <a:lnSpc>
                <a:spcPct val="150000"/>
              </a:lnSpc>
            </a:pPr>
            <a:r>
              <a:rPr lang="zh-CN" altLang="en-US" sz="2200" b="1" dirty="0" smtClean="0">
                <a:solidFill>
                  <a:srgbClr val="FF0000"/>
                </a:solidFill>
              </a:rPr>
              <a:t>  ★  </a:t>
            </a:r>
            <a:r>
              <a:rPr lang="zh-CN" altLang="zh-CN" sz="2200" b="1" u="sng" dirty="0" smtClean="0">
                <a:solidFill>
                  <a:srgbClr val="FFFF00"/>
                </a:solidFill>
              </a:rPr>
              <a:t>公共</a:t>
            </a:r>
            <a:r>
              <a:rPr lang="zh-CN" altLang="zh-CN" sz="2200" b="1" u="sng" dirty="0">
                <a:solidFill>
                  <a:srgbClr val="FFFF00"/>
                </a:solidFill>
              </a:rPr>
              <a:t>服务的市场化</a:t>
            </a:r>
            <a:r>
              <a:rPr lang="zh-CN" altLang="zh-CN" sz="2200" dirty="0">
                <a:solidFill>
                  <a:srgbClr val="FFFF00"/>
                </a:solidFill>
              </a:rPr>
              <a:t>以及公共服务供应商对市场规模化、高效化的更多述求和</a:t>
            </a:r>
            <a:r>
              <a:rPr lang="zh-CN" altLang="zh-CN" sz="2200" dirty="0" smtClean="0">
                <a:solidFill>
                  <a:srgbClr val="FFFF00"/>
                </a:solidFill>
              </a:rPr>
              <a:t>追求</a:t>
            </a:r>
            <a:endParaRPr lang="en-US" altLang="zh-CN" sz="2200" dirty="0">
              <a:solidFill>
                <a:srgbClr val="FFFF00"/>
              </a:solidFill>
            </a:endParaRPr>
          </a:p>
          <a:p>
            <a:pPr algn="just">
              <a:lnSpc>
                <a:spcPct val="150000"/>
              </a:lnSpc>
            </a:pPr>
            <a:r>
              <a:rPr lang="zh-CN" altLang="en-US" sz="2200" b="1" dirty="0" smtClean="0">
                <a:solidFill>
                  <a:srgbClr val="FF0000"/>
                </a:solidFill>
              </a:rPr>
              <a:t>  ★  </a:t>
            </a:r>
            <a:r>
              <a:rPr lang="zh-CN" altLang="zh-CN" sz="2200" b="1" u="sng" dirty="0" smtClean="0">
                <a:solidFill>
                  <a:srgbClr val="FFFF00"/>
                </a:solidFill>
              </a:rPr>
              <a:t>公共</a:t>
            </a:r>
            <a:r>
              <a:rPr lang="zh-CN" altLang="zh-CN" sz="2200" b="1" u="sng" dirty="0">
                <a:solidFill>
                  <a:srgbClr val="FFFF00"/>
                </a:solidFill>
              </a:rPr>
              <a:t>服务的一体化</a:t>
            </a:r>
            <a:r>
              <a:rPr lang="zh-CN" altLang="zh-CN" sz="2200" dirty="0" smtClean="0">
                <a:solidFill>
                  <a:srgbClr val="FFFF00"/>
                </a:solidFill>
              </a:rPr>
              <a:t>，包括</a:t>
            </a:r>
            <a:r>
              <a:rPr lang="zh-CN" altLang="zh-CN" sz="2200" dirty="0">
                <a:solidFill>
                  <a:srgbClr val="FFFF00"/>
                </a:solidFill>
              </a:rPr>
              <a:t>了公共服务的城乡、区域</a:t>
            </a:r>
            <a:r>
              <a:rPr lang="zh-CN" altLang="zh-CN" sz="2200" dirty="0" smtClean="0">
                <a:solidFill>
                  <a:srgbClr val="FFFF00"/>
                </a:solidFill>
              </a:rPr>
              <a:t>一体化</a:t>
            </a:r>
            <a:endParaRPr lang="zh-CN" altLang="zh-CN" sz="2200" dirty="0">
              <a:solidFill>
                <a:srgbClr val="FFFF00"/>
              </a:solidFill>
            </a:endParaRPr>
          </a:p>
        </p:txBody>
      </p:sp>
      <p:sp>
        <p:nvSpPr>
          <p:cNvPr id="8" name="椭圆 7"/>
          <p:cNvSpPr/>
          <p:nvPr/>
        </p:nvSpPr>
        <p:spPr>
          <a:xfrm>
            <a:off x="2231758" y="1400791"/>
            <a:ext cx="7586799" cy="1387598"/>
          </a:xfrm>
          <a:prstGeom prst="ellipse">
            <a:avLst/>
          </a:prstGeom>
          <a:solidFill>
            <a:srgbClr val="0070C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9900"/>
              </a:solidFill>
            </a:endParaRPr>
          </a:p>
        </p:txBody>
      </p:sp>
      <p:sp>
        <p:nvSpPr>
          <p:cNvPr id="9" name="矩形 8"/>
          <p:cNvSpPr/>
          <p:nvPr/>
        </p:nvSpPr>
        <p:spPr>
          <a:xfrm>
            <a:off x="3159289" y="1506967"/>
            <a:ext cx="6096000" cy="1015663"/>
          </a:xfrm>
          <a:prstGeom prst="rect">
            <a:avLst/>
          </a:prstGeom>
        </p:spPr>
        <p:txBody>
          <a:bodyPr>
            <a:spAutoFit/>
          </a:bodyPr>
          <a:lstStyle/>
          <a:p>
            <a:pPr>
              <a:lnSpc>
                <a:spcPct val="150000"/>
              </a:lnSpc>
            </a:pPr>
            <a:r>
              <a:rPr lang="zh-CN" altLang="zh-CN" sz="2000" b="1" dirty="0">
                <a:solidFill>
                  <a:srgbClr val="FF0000"/>
                </a:solidFill>
              </a:rPr>
              <a:t>习近平总书记指出</a:t>
            </a:r>
            <a:r>
              <a:rPr lang="zh-CN" altLang="zh-CN" sz="2000" b="1" dirty="0" smtClean="0">
                <a:solidFill>
                  <a:srgbClr val="FF0000"/>
                </a:solidFill>
              </a:rPr>
              <a:t>：</a:t>
            </a:r>
            <a:r>
              <a:rPr lang="zh-CN" altLang="zh-CN" sz="2000" b="1" u="sng" dirty="0" smtClean="0">
                <a:solidFill>
                  <a:srgbClr val="FFFF00"/>
                </a:solidFill>
              </a:rPr>
              <a:t>推进</a:t>
            </a:r>
            <a:r>
              <a:rPr lang="zh-CN" altLang="zh-CN" sz="2000" b="1" u="sng" dirty="0">
                <a:solidFill>
                  <a:srgbClr val="FFFF00"/>
                </a:solidFill>
              </a:rPr>
              <a:t>国家治理体系和治理能力现代化，必须抓好城市治理体系和治理能力现代化</a:t>
            </a:r>
            <a:r>
              <a:rPr lang="zh-CN" altLang="zh-CN" sz="2000" dirty="0">
                <a:solidFill>
                  <a:srgbClr val="FFFF00"/>
                </a:solidFill>
              </a:rPr>
              <a:t>。</a:t>
            </a:r>
            <a:r>
              <a:rPr lang="en-US" altLang="zh-CN" sz="2000" dirty="0">
                <a:solidFill>
                  <a:srgbClr val="FF9900"/>
                </a:solidFill>
              </a:rPr>
              <a:t>”</a:t>
            </a:r>
          </a:p>
        </p:txBody>
      </p:sp>
    </p:spTree>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rgbClr val="FF9900"/>
                </a:solidFill>
              </a:rPr>
              <a:t>上海社会科学院科研成果传播办公室制</a:t>
            </a:r>
          </a:p>
        </p:txBody>
      </p:sp>
      <p:sp>
        <p:nvSpPr>
          <p:cNvPr id="5" name="矩形 4"/>
          <p:cNvSpPr/>
          <p:nvPr/>
        </p:nvSpPr>
        <p:spPr>
          <a:xfrm>
            <a:off x="589613" y="486720"/>
            <a:ext cx="10118361" cy="738664"/>
          </a:xfrm>
          <a:prstGeom prst="rect">
            <a:avLst/>
          </a:prstGeom>
        </p:spPr>
        <p:txBody>
          <a:bodyPr wrap="square">
            <a:spAutoFit/>
          </a:bodyPr>
          <a:lstStyle/>
          <a:p>
            <a:r>
              <a:rPr lang="en-US" altLang="zh-CN" sz="2400" b="1" dirty="0" smtClean="0">
                <a:solidFill>
                  <a:srgbClr val="FFFF00"/>
                </a:solidFill>
              </a:rPr>
              <a:t>2</a:t>
            </a:r>
            <a:r>
              <a:rPr lang="zh-CN" altLang="en-US" sz="2400" b="1" dirty="0">
                <a:solidFill>
                  <a:srgbClr val="FFFF00"/>
                </a:solidFill>
              </a:rPr>
              <a:t>、整合公共区域的公共服务，是人民群众对美好生活向往的客观</a:t>
            </a:r>
            <a:r>
              <a:rPr lang="zh-CN" altLang="en-US" sz="2400" b="1" dirty="0" smtClean="0">
                <a:solidFill>
                  <a:srgbClr val="FFFF00"/>
                </a:solidFill>
              </a:rPr>
              <a:t>要求</a:t>
            </a:r>
            <a:endParaRPr lang="en-US" altLang="zh-CN" sz="2400" b="1" dirty="0" smtClean="0">
              <a:solidFill>
                <a:srgbClr val="FFFF00"/>
              </a:solidFill>
            </a:endParaRPr>
          </a:p>
          <a:p>
            <a:endParaRPr lang="en-US" altLang="zh-CN" b="1" dirty="0" smtClean="0">
              <a:solidFill>
                <a:srgbClr val="FF9900"/>
              </a:solidFill>
            </a:endParaRPr>
          </a:p>
        </p:txBody>
      </p:sp>
      <p:pic>
        <p:nvPicPr>
          <p:cNvPr id="3080" name="Picture 8" descr="https://pics5.baidu.com/feed/500fd9f9d72a6059f286e6734206e99d023bbafa.jpeg?token=cb299dd5cf5aaa1b18410ded834bf2a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34706" y="1422909"/>
            <a:ext cx="3405812" cy="264617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矩形 2"/>
          <p:cNvSpPr/>
          <p:nvPr/>
        </p:nvSpPr>
        <p:spPr>
          <a:xfrm>
            <a:off x="487208" y="4434753"/>
            <a:ext cx="11064712" cy="1040093"/>
          </a:xfrm>
          <a:prstGeom prst="rect">
            <a:avLst/>
          </a:prstGeom>
        </p:spPr>
        <p:txBody>
          <a:bodyPr wrap="square">
            <a:spAutoFit/>
          </a:bodyPr>
          <a:lstStyle/>
          <a:p>
            <a:pPr>
              <a:lnSpc>
                <a:spcPct val="150000"/>
              </a:lnSpc>
            </a:pPr>
            <a:r>
              <a:rPr lang="zh-CN" altLang="en-US" sz="2200" dirty="0" smtClean="0">
                <a:solidFill>
                  <a:srgbClr val="FFFF00"/>
                </a:solidFill>
              </a:rPr>
              <a:t>      对</a:t>
            </a:r>
            <a:r>
              <a:rPr lang="zh-CN" altLang="en-US" sz="2200" dirty="0">
                <a:solidFill>
                  <a:srgbClr val="FFFF00"/>
                </a:solidFill>
              </a:rPr>
              <a:t>公共区域的高质量建设、高品质服务，已经成为广大富裕后的人民群众日常生活中最广泛最迫切的共同述求之一，也已经成为城市建设治理的重要阵地乃至城市名片</a:t>
            </a:r>
            <a:r>
              <a:rPr lang="zh-CN" altLang="en-US" sz="2200" dirty="0" smtClean="0">
                <a:solidFill>
                  <a:srgbClr val="FFFF00"/>
                </a:solidFill>
              </a:rPr>
              <a:t>。</a:t>
            </a:r>
            <a:endParaRPr lang="en-US" altLang="zh-CN" sz="2200" dirty="0" smtClean="0">
              <a:solidFill>
                <a:srgbClr val="FFFF00"/>
              </a:solidFill>
            </a:endParaRPr>
          </a:p>
        </p:txBody>
      </p:sp>
      <p:sp>
        <p:nvSpPr>
          <p:cNvPr id="11" name="矩形 10"/>
          <p:cNvSpPr/>
          <p:nvPr/>
        </p:nvSpPr>
        <p:spPr>
          <a:xfrm>
            <a:off x="441960" y="1356360"/>
            <a:ext cx="7665720" cy="2631490"/>
          </a:xfrm>
          <a:prstGeom prst="rect">
            <a:avLst/>
          </a:prstGeom>
        </p:spPr>
        <p:txBody>
          <a:bodyPr wrap="square">
            <a:spAutoFit/>
          </a:bodyPr>
          <a:lstStyle/>
          <a:p>
            <a:pPr>
              <a:lnSpc>
                <a:spcPct val="150000"/>
              </a:lnSpc>
            </a:pPr>
            <a:r>
              <a:rPr lang="en-US" altLang="zh-CN" dirty="0" smtClean="0">
                <a:solidFill>
                  <a:srgbClr val="FFFF00"/>
                </a:solidFill>
              </a:rPr>
              <a:t>       </a:t>
            </a:r>
            <a:r>
              <a:rPr lang="zh-CN" altLang="zh-CN" sz="2200" dirty="0" smtClean="0">
                <a:solidFill>
                  <a:srgbClr val="FFFF00"/>
                </a:solidFill>
              </a:rPr>
              <a:t>《中共上海市委关于深入贯彻落实“人民城市人民建，人民城市为人民”重要理念谱写新时代人民城市新篇章的意见》</a:t>
            </a:r>
            <a:r>
              <a:rPr lang="en-US" altLang="zh-CN" sz="2200" dirty="0" smtClean="0">
                <a:solidFill>
                  <a:srgbClr val="FFFF00"/>
                </a:solidFill>
              </a:rPr>
              <a:t>(2020</a:t>
            </a:r>
            <a:r>
              <a:rPr lang="zh-CN" altLang="zh-CN" sz="2200" dirty="0" smtClean="0">
                <a:solidFill>
                  <a:srgbClr val="FFFF00"/>
                </a:solidFill>
              </a:rPr>
              <a:t>年</a:t>
            </a:r>
            <a:r>
              <a:rPr lang="en-US" altLang="zh-CN" sz="2200" dirty="0" smtClean="0">
                <a:solidFill>
                  <a:srgbClr val="FFFF00"/>
                </a:solidFill>
              </a:rPr>
              <a:t>6</a:t>
            </a:r>
            <a:r>
              <a:rPr lang="zh-CN" altLang="zh-CN" sz="2200" dirty="0" smtClean="0">
                <a:solidFill>
                  <a:srgbClr val="FFFF00"/>
                </a:solidFill>
              </a:rPr>
              <a:t>月</a:t>
            </a:r>
            <a:r>
              <a:rPr lang="en-US" altLang="zh-CN" sz="2200" dirty="0" smtClean="0">
                <a:solidFill>
                  <a:srgbClr val="FFFF00"/>
                </a:solidFill>
              </a:rPr>
              <a:t>)</a:t>
            </a:r>
            <a:r>
              <a:rPr lang="zh-CN" altLang="zh-CN" sz="2200" dirty="0" smtClean="0">
                <a:solidFill>
                  <a:srgbClr val="FFFF00"/>
                </a:solidFill>
              </a:rPr>
              <a:t>提出，</a:t>
            </a:r>
            <a:r>
              <a:rPr lang="zh-CN" altLang="zh-CN" sz="2200" b="1" u="sng" dirty="0" smtClean="0">
                <a:solidFill>
                  <a:srgbClr val="FF0000"/>
                </a:solidFill>
              </a:rPr>
              <a:t>以共享为最终目的，把人民对美好生活的向往作为城市工作的出发点和落脚点，不断提升人民群众的获得感、幸福感、安全感</a:t>
            </a:r>
            <a:r>
              <a:rPr lang="zh-CN" altLang="zh-CN" sz="2200" dirty="0" smtClean="0">
                <a:solidFill>
                  <a:srgbClr val="FF0000"/>
                </a:solidFill>
              </a:rPr>
              <a:t>。</a:t>
            </a:r>
            <a:endParaRPr lang="zh-CN" altLang="en-US" sz="2200" dirty="0"/>
          </a:p>
        </p:txBody>
      </p:sp>
    </p:spTree>
    <p:extLst>
      <p:ext uri="{BB962C8B-B14F-4D97-AF65-F5344CB8AC3E}">
        <p14:creationId xmlns="" xmlns:p14="http://schemas.microsoft.com/office/powerpoint/2010/main" val="4179679460"/>
      </p:ext>
    </p:extLst>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rgbClr val="FF9900"/>
                </a:solidFill>
              </a:rPr>
              <a:t>上海社会科学院科研成果传播办公室制</a:t>
            </a:r>
          </a:p>
        </p:txBody>
      </p:sp>
      <p:sp>
        <p:nvSpPr>
          <p:cNvPr id="5" name="矩形 4"/>
          <p:cNvSpPr/>
          <p:nvPr/>
        </p:nvSpPr>
        <p:spPr>
          <a:xfrm>
            <a:off x="589613" y="486720"/>
            <a:ext cx="10118361" cy="738664"/>
          </a:xfrm>
          <a:prstGeom prst="rect">
            <a:avLst/>
          </a:prstGeom>
        </p:spPr>
        <p:txBody>
          <a:bodyPr wrap="square">
            <a:spAutoFit/>
          </a:bodyPr>
          <a:lstStyle/>
          <a:p>
            <a:r>
              <a:rPr lang="en-US" altLang="zh-CN" sz="2400" b="1" dirty="0" smtClean="0">
                <a:solidFill>
                  <a:srgbClr val="FFFF00"/>
                </a:solidFill>
              </a:rPr>
              <a:t>2</a:t>
            </a:r>
            <a:r>
              <a:rPr lang="zh-CN" altLang="en-US" sz="2400" b="1" dirty="0">
                <a:solidFill>
                  <a:srgbClr val="FFFF00"/>
                </a:solidFill>
              </a:rPr>
              <a:t>、整合公共区域的公共服务，是人民群众对美好生活向往的客观</a:t>
            </a:r>
            <a:r>
              <a:rPr lang="zh-CN" altLang="en-US" sz="2400" b="1" dirty="0" smtClean="0">
                <a:solidFill>
                  <a:srgbClr val="FFFF00"/>
                </a:solidFill>
              </a:rPr>
              <a:t>要求</a:t>
            </a:r>
            <a:endParaRPr lang="en-US" altLang="zh-CN" sz="2400" b="1" dirty="0" smtClean="0">
              <a:solidFill>
                <a:srgbClr val="FFFF00"/>
              </a:solidFill>
            </a:endParaRPr>
          </a:p>
          <a:p>
            <a:endParaRPr lang="en-US" altLang="zh-CN" b="1" dirty="0" smtClean="0">
              <a:solidFill>
                <a:srgbClr val="FF9900"/>
              </a:solidFill>
            </a:endParaRPr>
          </a:p>
        </p:txBody>
      </p:sp>
      <p:sp>
        <p:nvSpPr>
          <p:cNvPr id="3" name="矩形 2"/>
          <p:cNvSpPr/>
          <p:nvPr/>
        </p:nvSpPr>
        <p:spPr>
          <a:xfrm>
            <a:off x="719678" y="2791965"/>
            <a:ext cx="10749067" cy="3139321"/>
          </a:xfrm>
          <a:prstGeom prst="rect">
            <a:avLst/>
          </a:prstGeom>
        </p:spPr>
        <p:txBody>
          <a:bodyPr wrap="square">
            <a:spAutoFit/>
          </a:bodyPr>
          <a:lstStyle/>
          <a:p>
            <a:pPr>
              <a:lnSpc>
                <a:spcPct val="150000"/>
              </a:lnSpc>
            </a:pPr>
            <a:r>
              <a:rPr lang="zh-CN" altLang="en-US" sz="2200" b="1" dirty="0" smtClean="0">
                <a:solidFill>
                  <a:srgbClr val="FF0000"/>
                </a:solidFill>
              </a:rPr>
              <a:t> </a:t>
            </a:r>
            <a:r>
              <a:rPr lang="zh-CN" altLang="zh-CN" sz="2200" b="1" dirty="0" smtClean="0">
                <a:solidFill>
                  <a:srgbClr val="FF0000"/>
                </a:solidFill>
              </a:rPr>
              <a:t>公共区域的高品质服务，</a:t>
            </a:r>
            <a:r>
              <a:rPr lang="zh-CN" altLang="zh-CN" sz="2200" dirty="0" smtClean="0">
                <a:solidFill>
                  <a:schemeClr val="bg1"/>
                </a:solidFill>
              </a:rPr>
              <a:t>就是要充分保障公共区域的为人民服务，充分呈现高质量公共区域的社会价值，按照一流标准、最好水平的现代化国际大都市的战略坐标要求，以一流的服务项目、一流的服务标准和一流的服务效能，构建起与高质量公共区域相匹配、能够满足人民群众对生态化、优质化、便利化、安全化服务需求的现代公共服务体系。</a:t>
            </a:r>
          </a:p>
          <a:p>
            <a:pPr>
              <a:lnSpc>
                <a:spcPct val="150000"/>
              </a:lnSpc>
            </a:pPr>
            <a:endParaRPr lang="en-US" altLang="zh-CN" sz="2200" dirty="0" smtClean="0">
              <a:solidFill>
                <a:srgbClr val="FFFF00"/>
              </a:solidFill>
            </a:endParaRPr>
          </a:p>
        </p:txBody>
      </p:sp>
      <p:sp>
        <p:nvSpPr>
          <p:cNvPr id="11" name="矩形 10"/>
          <p:cNvSpPr/>
          <p:nvPr/>
        </p:nvSpPr>
        <p:spPr>
          <a:xfrm>
            <a:off x="791706" y="1402854"/>
            <a:ext cx="10546080" cy="1107996"/>
          </a:xfrm>
          <a:prstGeom prst="rect">
            <a:avLst/>
          </a:prstGeom>
        </p:spPr>
        <p:txBody>
          <a:bodyPr wrap="square">
            <a:spAutoFit/>
          </a:bodyPr>
          <a:lstStyle/>
          <a:p>
            <a:pPr>
              <a:lnSpc>
                <a:spcPct val="150000"/>
              </a:lnSpc>
            </a:pPr>
            <a:r>
              <a:rPr lang="zh-CN" altLang="zh-CN" sz="2200" b="1" dirty="0" smtClean="0">
                <a:solidFill>
                  <a:srgbClr val="FF0000"/>
                </a:solidFill>
              </a:rPr>
              <a:t>公共区域的高质量建设，</a:t>
            </a:r>
            <a:r>
              <a:rPr lang="zh-CN" altLang="zh-CN" sz="2200" dirty="0" smtClean="0">
                <a:solidFill>
                  <a:schemeClr val="bg1"/>
                </a:solidFill>
              </a:rPr>
              <a:t>就是要对标世界先进，打造更多空间、更加多样、更完整配套、更生态绿色的公共区域。</a:t>
            </a:r>
            <a:endParaRPr lang="zh-CN" altLang="en-US" sz="2200" dirty="0">
              <a:solidFill>
                <a:schemeClr val="bg1"/>
              </a:solidFill>
            </a:endParaRPr>
          </a:p>
        </p:txBody>
      </p:sp>
    </p:spTree>
    <p:extLst>
      <p:ext uri="{BB962C8B-B14F-4D97-AF65-F5344CB8AC3E}">
        <p14:creationId xmlns="" xmlns:p14="http://schemas.microsoft.com/office/powerpoint/2010/main" val="4179679460"/>
      </p:ext>
    </p:extLst>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rgbClr val="FF9900"/>
                </a:solidFill>
              </a:rPr>
              <a:t>上海社会科学院科研成果传播办公室制</a:t>
            </a:r>
          </a:p>
        </p:txBody>
      </p:sp>
      <p:sp>
        <p:nvSpPr>
          <p:cNvPr id="5" name="矩形 4"/>
          <p:cNvSpPr/>
          <p:nvPr/>
        </p:nvSpPr>
        <p:spPr>
          <a:xfrm>
            <a:off x="682995" y="1935000"/>
            <a:ext cx="7561845" cy="2631490"/>
          </a:xfrm>
          <a:prstGeom prst="rect">
            <a:avLst/>
          </a:prstGeom>
        </p:spPr>
        <p:txBody>
          <a:bodyPr wrap="square">
            <a:spAutoFit/>
          </a:bodyPr>
          <a:lstStyle/>
          <a:p>
            <a:pPr>
              <a:lnSpc>
                <a:spcPct val="150000"/>
              </a:lnSpc>
            </a:pPr>
            <a:r>
              <a:rPr lang="zh-CN" altLang="zh-CN" sz="2200" b="1" dirty="0" smtClean="0">
                <a:solidFill>
                  <a:srgbClr val="FF0000"/>
                </a:solidFill>
              </a:rPr>
              <a:t>党</a:t>
            </a:r>
            <a:r>
              <a:rPr lang="zh-CN" altLang="zh-CN" sz="2200" b="1" dirty="0">
                <a:solidFill>
                  <a:srgbClr val="FF0000"/>
                </a:solidFill>
              </a:rPr>
              <a:t>的十九大报告明确，</a:t>
            </a:r>
            <a:r>
              <a:rPr lang="zh-CN" altLang="zh-CN" sz="2200" dirty="0">
                <a:solidFill>
                  <a:srgbClr val="FFFF00"/>
                </a:solidFill>
              </a:rPr>
              <a:t>新时代我国社会主要矛盾是人民日益增长的美好生活需要和不平衡不充分的发展之间的矛盾</a:t>
            </a:r>
            <a:r>
              <a:rPr lang="zh-CN" altLang="zh-CN" sz="2200" dirty="0" smtClean="0">
                <a:solidFill>
                  <a:srgbClr val="FFFF00"/>
                </a:solidFill>
              </a:rPr>
              <a:t>。</a:t>
            </a:r>
            <a:endParaRPr lang="en-US" altLang="zh-CN" sz="2200" dirty="0" smtClean="0">
              <a:solidFill>
                <a:srgbClr val="FFFF00"/>
              </a:solidFill>
            </a:endParaRPr>
          </a:p>
          <a:p>
            <a:pPr>
              <a:lnSpc>
                <a:spcPct val="150000"/>
              </a:lnSpc>
            </a:pPr>
            <a:r>
              <a:rPr lang="zh-CN" altLang="zh-CN" sz="2200" b="1" dirty="0" smtClean="0">
                <a:solidFill>
                  <a:srgbClr val="FF0000"/>
                </a:solidFill>
              </a:rPr>
              <a:t>解决</a:t>
            </a:r>
            <a:r>
              <a:rPr lang="zh-CN" altLang="zh-CN" sz="2200" b="1" dirty="0">
                <a:solidFill>
                  <a:srgbClr val="FF0000"/>
                </a:solidFill>
              </a:rPr>
              <a:t>不平衡不充分问题，</a:t>
            </a:r>
            <a:r>
              <a:rPr lang="zh-CN" altLang="zh-CN" sz="2200" dirty="0">
                <a:solidFill>
                  <a:srgbClr val="FFFF00"/>
                </a:solidFill>
              </a:rPr>
              <a:t>不仅要不断扩大社会财富、增强公共资源供给，</a:t>
            </a:r>
            <a:r>
              <a:rPr lang="zh-CN" altLang="zh-CN" sz="2200" b="1" dirty="0">
                <a:solidFill>
                  <a:srgbClr val="FFFF00"/>
                </a:solidFill>
              </a:rPr>
              <a:t>更要在提高公共资源配置效率，让有限的公共资源发挥更大作用上做文章、下功夫</a:t>
            </a:r>
            <a:r>
              <a:rPr lang="zh-CN" altLang="zh-CN" sz="2200" dirty="0" smtClean="0">
                <a:solidFill>
                  <a:srgbClr val="FFFF00"/>
                </a:solidFill>
              </a:rPr>
              <a:t>。</a:t>
            </a:r>
            <a:endParaRPr lang="zh-CN" altLang="zh-CN" sz="2200" dirty="0">
              <a:solidFill>
                <a:srgbClr val="FFFF00"/>
              </a:solidFill>
            </a:endParaRPr>
          </a:p>
        </p:txBody>
      </p:sp>
      <p:pic>
        <p:nvPicPr>
          <p:cNvPr id="4100" name="Picture 4" descr="https://timgsa.baidu.com/timg?image&amp;quality=80&amp;size=b9999_10000&amp;sec=1603357588241&amp;di=9afdc0ed1c90709f69101940380cbfff&amp;imgtype=0&amp;src=http%3A%2F%2Fe.hiphotos.baidu.com%2Fbaike%2Fs%3D220%2Fsign%3Dbd1392c90afa513d55aa6bdc0d6c554c%2F3b87e950352ac65c3ca46166f9f2b21193138a0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05555" y="1783243"/>
            <a:ext cx="3575166" cy="237727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矩形 2"/>
          <p:cNvSpPr/>
          <p:nvPr/>
        </p:nvSpPr>
        <p:spPr>
          <a:xfrm>
            <a:off x="548640" y="443503"/>
            <a:ext cx="10698479" cy="1200329"/>
          </a:xfrm>
          <a:prstGeom prst="rect">
            <a:avLst/>
          </a:prstGeom>
        </p:spPr>
        <p:txBody>
          <a:bodyPr wrap="square">
            <a:spAutoFit/>
          </a:bodyPr>
          <a:lstStyle/>
          <a:p>
            <a:pPr>
              <a:lnSpc>
                <a:spcPct val="150000"/>
              </a:lnSpc>
            </a:pPr>
            <a:r>
              <a:rPr lang="en-US" altLang="zh-CN" sz="2400" b="1" dirty="0">
                <a:solidFill>
                  <a:srgbClr val="FFFF00"/>
                </a:solidFill>
                <a:effectLst>
                  <a:outerShdw blurRad="38100" dist="38100" dir="2700000" algn="tl">
                    <a:srgbClr val="000000">
                      <a:alpha val="43137"/>
                    </a:srgbClr>
                  </a:outerShdw>
                </a:effectLst>
              </a:rPr>
              <a:t>3</a:t>
            </a:r>
            <a:r>
              <a:rPr lang="zh-CN" altLang="zh-CN" sz="2400" b="1" dirty="0">
                <a:solidFill>
                  <a:srgbClr val="FFFF00"/>
                </a:solidFill>
                <a:effectLst>
                  <a:outerShdw blurRad="38100" dist="38100" dir="2700000" algn="tl">
                    <a:srgbClr val="000000">
                      <a:alpha val="43137"/>
                    </a:srgbClr>
                  </a:outerShdw>
                </a:effectLst>
              </a:rPr>
              <a:t>、整合公共区域的公共服务，是转变政府管理职能、提高公共资源配置效率的探索实践</a:t>
            </a:r>
            <a:endParaRPr lang="en-US" altLang="zh-CN" sz="2400" b="1" dirty="0">
              <a:solidFill>
                <a:srgbClr val="FFFF00"/>
              </a:solidFill>
              <a:effectLst>
                <a:outerShdw blurRad="38100" dist="38100" dir="2700000" algn="tl">
                  <a:srgbClr val="000000">
                    <a:alpha val="43137"/>
                  </a:srgbClr>
                </a:outerShdw>
              </a:effectLst>
            </a:endParaRPr>
          </a:p>
        </p:txBody>
      </p:sp>
      <p:sp>
        <p:nvSpPr>
          <p:cNvPr id="6" name="矩形 5"/>
          <p:cNvSpPr/>
          <p:nvPr/>
        </p:nvSpPr>
        <p:spPr>
          <a:xfrm>
            <a:off x="731520" y="4654609"/>
            <a:ext cx="10896600" cy="1086259"/>
          </a:xfrm>
          <a:prstGeom prst="rect">
            <a:avLst/>
          </a:prstGeom>
        </p:spPr>
        <p:txBody>
          <a:bodyPr wrap="square">
            <a:spAutoFit/>
          </a:bodyPr>
          <a:lstStyle/>
          <a:p>
            <a:pPr>
              <a:lnSpc>
                <a:spcPct val="150000"/>
              </a:lnSpc>
            </a:pPr>
            <a:r>
              <a:rPr lang="zh-CN" altLang="zh-CN" sz="2400" b="1" dirty="0" smtClean="0">
                <a:solidFill>
                  <a:srgbClr val="FF0000"/>
                </a:solidFill>
              </a:rPr>
              <a:t>公共区域建设，是公共资源配置的重要领域。</a:t>
            </a:r>
            <a:r>
              <a:rPr lang="zh-CN" altLang="zh-CN" sz="2200" dirty="0" smtClean="0">
                <a:solidFill>
                  <a:srgbClr val="FFFF00"/>
                </a:solidFill>
              </a:rPr>
              <a:t>对</a:t>
            </a:r>
            <a:r>
              <a:rPr lang="zh-CN" altLang="zh-CN" sz="2200" dirty="0">
                <a:solidFill>
                  <a:srgbClr val="FFFF00"/>
                </a:solidFill>
              </a:rPr>
              <a:t>公共区域的公共服务进行整合</a:t>
            </a:r>
            <a:r>
              <a:rPr lang="zh-CN" altLang="zh-CN" sz="2200" dirty="0" smtClean="0">
                <a:solidFill>
                  <a:srgbClr val="FFFF00"/>
                </a:solidFill>
              </a:rPr>
              <a:t>，</a:t>
            </a:r>
            <a:r>
              <a:rPr lang="zh-CN" altLang="en-US" sz="2200" dirty="0" smtClean="0">
                <a:solidFill>
                  <a:srgbClr val="FFFF00"/>
                </a:solidFill>
              </a:rPr>
              <a:t>实质是</a:t>
            </a:r>
            <a:r>
              <a:rPr lang="zh-CN" altLang="zh-CN" sz="2200" dirty="0" smtClean="0">
                <a:solidFill>
                  <a:srgbClr val="FFFF00"/>
                </a:solidFill>
              </a:rPr>
              <a:t>对</a:t>
            </a:r>
            <a:r>
              <a:rPr lang="zh-CN" altLang="zh-CN" sz="2200" dirty="0">
                <a:solidFill>
                  <a:srgbClr val="FFFF00"/>
                </a:solidFill>
              </a:rPr>
              <a:t>传统的公共资源配置方式和体制机制进行一场深刻的改革</a:t>
            </a:r>
            <a:endParaRPr lang="en-US" altLang="zh-CN" sz="2200" dirty="0">
              <a:solidFill>
                <a:srgbClr val="FFFF00"/>
              </a:solidFill>
            </a:endParaRPr>
          </a:p>
        </p:txBody>
      </p:sp>
    </p:spTree>
    <p:extLst>
      <p:ext uri="{BB962C8B-B14F-4D97-AF65-F5344CB8AC3E}">
        <p14:creationId xmlns="" xmlns:p14="http://schemas.microsoft.com/office/powerpoint/2010/main" val="1643598482"/>
      </p:ext>
    </p:extLst>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内容占位符 6" descr="图片包含 游戏机, 夜空, 标志&#10;&#10;描述已自动生成">
            <a:extLst>
              <a:ext uri="{FF2B5EF4-FFF2-40B4-BE49-F238E27FC236}">
                <a16:creationId xmlns="" xmlns:a16="http://schemas.microsoft.com/office/drawing/2014/main" id="{A0EC842F-7638-404B-A907-8B026954C59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0045258" y="6627168"/>
            <a:ext cx="2146742" cy="230832"/>
          </a:xfrm>
          <a:prstGeom prst="rect">
            <a:avLst/>
          </a:prstGeom>
        </p:spPr>
        <p:txBody>
          <a:bodyPr wrap="none">
            <a:spAutoFit/>
          </a:bodyPr>
          <a:lstStyle/>
          <a:p>
            <a:r>
              <a:rPr lang="zh-CN" altLang="en-US" sz="900" dirty="0">
                <a:solidFill>
                  <a:srgbClr val="FF9900"/>
                </a:solidFill>
              </a:rPr>
              <a:t>上海社会科学院科研成果传播办公室制</a:t>
            </a:r>
          </a:p>
        </p:txBody>
      </p:sp>
      <p:pic>
        <p:nvPicPr>
          <p:cNvPr id="5124" name="Picture 4" descr="https://timgsa.baidu.com/timg?image&amp;quality=80&amp;size=b9999_10000&amp;sec=1603357786891&amp;di=44f6cca5e9d2896cabf3df1a77e4632d&amp;imgtype=0&amp;src=http%3A%2F%2Fdingyue.ws.126.net%2F2019%2F1228%2Ff15090a6j00q383c8003jc000s100iom.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60920" y="1242381"/>
            <a:ext cx="4053840" cy="29791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矩形 4"/>
          <p:cNvSpPr/>
          <p:nvPr/>
        </p:nvSpPr>
        <p:spPr>
          <a:xfrm>
            <a:off x="563880" y="1408585"/>
            <a:ext cx="6690360" cy="2631490"/>
          </a:xfrm>
          <a:prstGeom prst="rect">
            <a:avLst/>
          </a:prstGeom>
        </p:spPr>
        <p:txBody>
          <a:bodyPr wrap="square">
            <a:spAutoFit/>
          </a:bodyPr>
          <a:lstStyle/>
          <a:p>
            <a:pPr>
              <a:lnSpc>
                <a:spcPct val="150000"/>
              </a:lnSpc>
            </a:pPr>
            <a:r>
              <a:rPr lang="zh-CN" altLang="zh-CN" sz="2200" b="1" dirty="0" smtClean="0">
                <a:solidFill>
                  <a:srgbClr val="FF0000"/>
                </a:solidFill>
              </a:rPr>
              <a:t>示范区</a:t>
            </a:r>
            <a:r>
              <a:rPr lang="zh-CN" altLang="zh-CN" sz="2200" dirty="0" smtClean="0">
                <a:solidFill>
                  <a:srgbClr val="FFFF00"/>
                </a:solidFill>
              </a:rPr>
              <a:t>将聚焦规划管理、生态保护、土地管理、要素流动、财税分享、公共服务政策等重点领域</a:t>
            </a:r>
            <a:r>
              <a:rPr lang="en-US" altLang="zh-CN" sz="2200" dirty="0" smtClean="0">
                <a:solidFill>
                  <a:srgbClr val="FFFF00"/>
                </a:solidFill>
              </a:rPr>
              <a:t>,</a:t>
            </a:r>
            <a:r>
              <a:rPr lang="zh-CN" altLang="zh-CN" sz="2200" dirty="0" smtClean="0">
                <a:solidFill>
                  <a:srgbClr val="FFFF00"/>
                </a:solidFill>
              </a:rPr>
              <a:t>围绕标准统一、规则一致、平台一体、利益共享等四个重要环节，努力开展创新突破、制度示范，为更大区域范围的一体化发展提供可复制、可推广的做法和经验。</a:t>
            </a:r>
            <a:endParaRPr lang="en-US" altLang="zh-CN" sz="2200" dirty="0" smtClean="0">
              <a:solidFill>
                <a:srgbClr val="FFFF00"/>
              </a:solidFill>
            </a:endParaRPr>
          </a:p>
        </p:txBody>
      </p:sp>
      <p:sp>
        <p:nvSpPr>
          <p:cNvPr id="7" name="矩形 6"/>
          <p:cNvSpPr/>
          <p:nvPr/>
        </p:nvSpPr>
        <p:spPr>
          <a:xfrm>
            <a:off x="566031" y="4382111"/>
            <a:ext cx="10909689" cy="1615827"/>
          </a:xfrm>
          <a:prstGeom prst="rect">
            <a:avLst/>
          </a:prstGeom>
        </p:spPr>
        <p:txBody>
          <a:bodyPr wrap="square">
            <a:spAutoFit/>
          </a:bodyPr>
          <a:lstStyle/>
          <a:p>
            <a:pPr>
              <a:lnSpc>
                <a:spcPct val="150000"/>
              </a:lnSpc>
            </a:pPr>
            <a:r>
              <a:rPr lang="zh-CN" altLang="zh-CN" sz="2200" b="1" dirty="0" smtClean="0">
                <a:solidFill>
                  <a:srgbClr val="FF0000"/>
                </a:solidFill>
              </a:rPr>
              <a:t>公共服务一体化</a:t>
            </a:r>
            <a:r>
              <a:rPr lang="zh-CN" altLang="zh-CN" sz="2200" dirty="0" smtClean="0">
                <a:solidFill>
                  <a:srgbClr val="FFFF00"/>
                </a:solidFill>
              </a:rPr>
              <a:t>是长三角示范区三地百姓最为期待，三地政府最有条件先行实践的重要领域之一。其中公共区域的公共服务一体化，相比其他公共服务领域如教育、医疗、养老等的一体化实践，可能是更具短期内先行和较快见效的示范项目。</a:t>
            </a:r>
            <a:endParaRPr lang="zh-CN" altLang="en-US" sz="2200" dirty="0">
              <a:solidFill>
                <a:srgbClr val="FFFF00"/>
              </a:solidFill>
            </a:endParaRPr>
          </a:p>
        </p:txBody>
      </p:sp>
      <p:sp>
        <p:nvSpPr>
          <p:cNvPr id="13" name="矩形 12"/>
          <p:cNvSpPr/>
          <p:nvPr/>
        </p:nvSpPr>
        <p:spPr>
          <a:xfrm>
            <a:off x="533400" y="179755"/>
            <a:ext cx="10683240" cy="1200329"/>
          </a:xfrm>
          <a:prstGeom prst="rect">
            <a:avLst/>
          </a:prstGeom>
        </p:spPr>
        <p:txBody>
          <a:bodyPr wrap="square">
            <a:spAutoFit/>
          </a:bodyPr>
          <a:lstStyle/>
          <a:p>
            <a:pPr>
              <a:lnSpc>
                <a:spcPct val="150000"/>
              </a:lnSpc>
            </a:pPr>
            <a:r>
              <a:rPr lang="en-US" altLang="zh-CN" sz="2400" b="1" dirty="0" smtClean="0">
                <a:solidFill>
                  <a:srgbClr val="FFFF00"/>
                </a:solidFill>
              </a:rPr>
              <a:t>4</a:t>
            </a:r>
            <a:r>
              <a:rPr lang="zh-CN" altLang="zh-CN" sz="2400" b="1" dirty="0" smtClean="0">
                <a:solidFill>
                  <a:srgbClr val="FFFF00"/>
                </a:solidFill>
              </a:rPr>
              <a:t>、整合公共区域的公共服务，是长三角生态绿色一体化发展示范区建设的重大示范</a:t>
            </a:r>
            <a:endParaRPr lang="zh-CN" altLang="en-US" sz="2400" b="1" dirty="0">
              <a:solidFill>
                <a:srgbClr val="FFFF00"/>
              </a:solidFill>
            </a:endParaRPr>
          </a:p>
        </p:txBody>
      </p:sp>
    </p:spTree>
    <p:extLst>
      <p:ext uri="{BB962C8B-B14F-4D97-AF65-F5344CB8AC3E}">
        <p14:creationId xmlns="" xmlns:p14="http://schemas.microsoft.com/office/powerpoint/2010/main" val="1052817126"/>
      </p:ext>
    </p:extLst>
  </p:cSld>
  <p:clrMapOvr>
    <a:masterClrMapping/>
  </p:clrMapOvr>
  <mc:AlternateContent xmlns:mc="http://schemas.openxmlformats.org/markup-compatibility/2006">
    <mc:Choice xmlns="" xmlns:p14="http://schemas.microsoft.com/office/powerpoint/2010/main" Requires="p14">
      <p:transition p14:dur="250" advClick="0" advTm="6000">
        <p:randomBar dir="vert"/>
      </p:transition>
    </mc:Choice>
    <mc:Fallback>
      <p:transition advClick="0" advTm="6000">
        <p:randomBar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自定义 353">
      <a:dk1>
        <a:sysClr val="windowText" lastClr="000000"/>
      </a:dk1>
      <a:lt1>
        <a:sysClr val="window" lastClr="FFFFFF"/>
      </a:lt1>
      <a:dk2>
        <a:srgbClr val="34833F"/>
      </a:dk2>
      <a:lt2>
        <a:srgbClr val="E7E6E6"/>
      </a:lt2>
      <a:accent1>
        <a:srgbClr val="34833F"/>
      </a:accent1>
      <a:accent2>
        <a:srgbClr val="D24977"/>
      </a:accent2>
      <a:accent3>
        <a:srgbClr val="34833F"/>
      </a:accent3>
      <a:accent4>
        <a:srgbClr val="D24977"/>
      </a:accent4>
      <a:accent5>
        <a:srgbClr val="34833F"/>
      </a:accent5>
      <a:accent6>
        <a:srgbClr val="D24977"/>
      </a:accent6>
      <a:hlink>
        <a:srgbClr val="34833F"/>
      </a:hlink>
      <a:folHlink>
        <a:srgbClr val="D24977"/>
      </a:folHlink>
    </a:clrScheme>
    <a:fontScheme name="1ve3pirn">
      <a:majorFont>
        <a:latin typeface="Noto Sans S Chinese"/>
        <a:ea typeface="FZHei-B01S"/>
        <a:cs typeface=""/>
      </a:majorFont>
      <a:minorFont>
        <a:latin typeface="Noto Sans S Chinese"/>
        <a:ea typeface="FZHei-B01S"/>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Template>
  <TotalTime>312</TotalTime>
  <Words>1704</Words>
  <Application>Microsoft Office PowerPoint</Application>
  <PresentationFormat>自定义</PresentationFormat>
  <Paragraphs>99</Paragraphs>
  <Slides>18</Slides>
  <Notes>14</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长三角一体化发展物业论坛（2020年10月29日）</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dc:title>
  <dc:creator>dreamsummit</dc:creator>
  <cp:lastModifiedBy>wangzhen</cp:lastModifiedBy>
  <cp:revision>83</cp:revision>
  <dcterms:created xsi:type="dcterms:W3CDTF">2018-07-28T10:29:00Z</dcterms:created>
  <dcterms:modified xsi:type="dcterms:W3CDTF">2020-10-29T00:41:51Z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